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75" r:id="rId4"/>
    <p:sldId id="259" r:id="rId5"/>
    <p:sldId id="260" r:id="rId6"/>
    <p:sldId id="276" r:id="rId7"/>
    <p:sldId id="277" r:id="rId8"/>
    <p:sldId id="261" r:id="rId9"/>
    <p:sldId id="262" r:id="rId10"/>
    <p:sldId id="266" r:id="rId11"/>
    <p:sldId id="267" r:id="rId12"/>
    <p:sldId id="268" r:id="rId13"/>
    <p:sldId id="264" r:id="rId14"/>
    <p:sldId id="265" r:id="rId15"/>
    <p:sldId id="269" r:id="rId16"/>
    <p:sldId id="270" r:id="rId17"/>
    <p:sldId id="271" r:id="rId18"/>
    <p:sldId id="273" r:id="rId19"/>
    <p:sldId id="272" r:id="rId20"/>
    <p:sldId id="274" r:id="rId21"/>
    <p:sldId id="278" r:id="rId22"/>
    <p:sldId id="280"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896"/>
    <a:srgbClr val="033F78"/>
    <a:srgbClr val="B90166"/>
    <a:srgbClr val="447C1F"/>
    <a:srgbClr val="C949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10" d="100"/>
          <a:sy n="110" d="100"/>
        </p:scale>
        <p:origin x="57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1798B1-F5F5-41BD-BF65-BB3C69AAE4AD}" type="datetimeFigureOut">
              <a:rPr lang="en-GB" smtClean="0"/>
              <a:t>25/06/2020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01276F-DACD-4EEB-8F1C-3E7D18E5B078}" type="slidenum">
              <a:rPr lang="en-GB" smtClean="0"/>
              <a:t>‹#›</a:t>
            </a:fld>
            <a:endParaRPr lang="en-GB"/>
          </a:p>
        </p:txBody>
      </p:sp>
    </p:spTree>
    <p:extLst>
      <p:ext uri="{BB962C8B-B14F-4D97-AF65-F5344CB8AC3E}">
        <p14:creationId xmlns:p14="http://schemas.microsoft.com/office/powerpoint/2010/main" val="1356624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5180712-5EFF-4DEA-98AE-A7477D2BFE64}" type="datetimeFigureOut">
              <a:rPr lang="en-GB" smtClean="0"/>
              <a:t>25/06/2020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2983041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180712-5EFF-4DEA-98AE-A7477D2BFE64}" type="datetimeFigureOut">
              <a:rPr lang="en-GB" smtClean="0"/>
              <a:t>25/06/2020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1750249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180712-5EFF-4DEA-98AE-A7477D2BFE64}" type="datetimeFigureOut">
              <a:rPr lang="en-GB" smtClean="0"/>
              <a:t>25/06/2020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125983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5180712-5EFF-4DEA-98AE-A7477D2BFE64}" type="datetimeFigureOut">
              <a:rPr lang="en-GB" smtClean="0"/>
              <a:t>25/06/2020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302926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5180712-5EFF-4DEA-98AE-A7477D2BFE64}" type="datetimeFigureOut">
              <a:rPr lang="en-GB" smtClean="0"/>
              <a:t>25/06/2020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3397011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5180712-5EFF-4DEA-98AE-A7477D2BFE64}" type="datetimeFigureOut">
              <a:rPr lang="en-GB" smtClean="0"/>
              <a:t>25/06/2020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1326544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180712-5EFF-4DEA-98AE-A7477D2BFE64}" type="datetimeFigureOut">
              <a:rPr lang="en-GB" smtClean="0"/>
              <a:t>25/06/2020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3494937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180712-5EFF-4DEA-98AE-A7477D2BFE64}" type="datetimeFigureOut">
              <a:rPr lang="en-GB" smtClean="0"/>
              <a:t>25/06/2020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805341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180712-5EFF-4DEA-98AE-A7477D2BFE64}" type="datetimeFigureOut">
              <a:rPr lang="en-GB" smtClean="0"/>
              <a:t>25/06/2020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185955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180712-5EFF-4DEA-98AE-A7477D2BFE64}" type="datetimeFigureOut">
              <a:rPr lang="en-GB" smtClean="0"/>
              <a:t>25/06/2020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3933718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180712-5EFF-4DEA-98AE-A7477D2BFE64}" type="datetimeFigureOut">
              <a:rPr lang="en-GB" smtClean="0"/>
              <a:t>25/06/2020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B6CB1-B47C-4E86-B9CB-9811270ADBCC}" type="slidenum">
              <a:rPr lang="en-GB" smtClean="0"/>
              <a:t>‹#›</a:t>
            </a:fld>
            <a:endParaRPr lang="en-GB"/>
          </a:p>
        </p:txBody>
      </p:sp>
    </p:spTree>
    <p:extLst>
      <p:ext uri="{BB962C8B-B14F-4D97-AF65-F5344CB8AC3E}">
        <p14:creationId xmlns:p14="http://schemas.microsoft.com/office/powerpoint/2010/main" val="124817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180712-5EFF-4DEA-98AE-A7477D2BFE64}" type="datetimeFigureOut">
              <a:rPr lang="en-GB" smtClean="0"/>
              <a:t>25/06/2020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B6CB1-B47C-4E86-B9CB-9811270ADBCC}" type="slidenum">
              <a:rPr lang="en-GB" smtClean="0"/>
              <a:t>‹#›</a:t>
            </a:fld>
            <a:endParaRPr lang="en-GB"/>
          </a:p>
        </p:txBody>
      </p:sp>
    </p:spTree>
    <p:extLst>
      <p:ext uri="{BB962C8B-B14F-4D97-AF65-F5344CB8AC3E}">
        <p14:creationId xmlns:p14="http://schemas.microsoft.com/office/powerpoint/2010/main" val="2532711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emf"/><Relationship Id="rId7"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www.gov.uk/disability-confident"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hyperlink" Target="http://www.gov.uk/disability-confident/"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jpe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image" Target="../media/image22.png"/><Relationship Id="rId9" Type="http://schemas.openxmlformats.org/officeDocument/2006/relationships/image" Target="../media/image27.jpe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83184FD-D804-44CD-B0FF-E01DD45468C6}"/>
              </a:ext>
            </a:extLst>
          </p:cNvPr>
          <p:cNvSpPr txBox="1"/>
          <p:nvPr/>
        </p:nvSpPr>
        <p:spPr>
          <a:xfrm>
            <a:off x="3572690" y="4763588"/>
            <a:ext cx="5327469" cy="1200329"/>
          </a:xfrm>
          <a:prstGeom prst="rect">
            <a:avLst/>
          </a:prstGeom>
          <a:noFill/>
        </p:spPr>
        <p:txBody>
          <a:bodyPr wrap="square" rtlCol="0">
            <a:spAutoFit/>
          </a:bodyPr>
          <a:lstStyle/>
          <a:p>
            <a:pPr algn="ctr"/>
            <a:r>
              <a:rPr lang="en-GB" sz="3600" b="1" dirty="0">
                <a:solidFill>
                  <a:srgbClr val="B90166"/>
                </a:solidFill>
                <a:latin typeface="Arial" panose="020B0604020202020204" pitchFamily="34" charset="0"/>
                <a:cs typeface="Arial" panose="020B0604020202020204" pitchFamily="34" charset="0"/>
              </a:rPr>
              <a:t>Will</a:t>
            </a:r>
            <a:r>
              <a:rPr lang="en-GB" sz="3600" b="1" dirty="0">
                <a:latin typeface="Arial" panose="020B0604020202020204" pitchFamily="34" charset="0"/>
                <a:cs typeface="Arial" panose="020B0604020202020204" pitchFamily="34" charset="0"/>
              </a:rPr>
              <a:t> </a:t>
            </a:r>
            <a:r>
              <a:rPr lang="en-GB" sz="3600" b="1" dirty="0">
                <a:solidFill>
                  <a:srgbClr val="5C3896"/>
                </a:solidFill>
                <a:latin typeface="Arial" panose="020B0604020202020204" pitchFamily="34" charset="0"/>
                <a:cs typeface="Arial" panose="020B0604020202020204" pitchFamily="34" charset="0"/>
              </a:rPr>
              <a:t>you </a:t>
            </a:r>
            <a:r>
              <a:rPr lang="en-GB" sz="3600" b="1" dirty="0">
                <a:latin typeface="Arial" panose="020B0604020202020204" pitchFamily="34" charset="0"/>
                <a:cs typeface="Arial" panose="020B0604020202020204" pitchFamily="34" charset="0"/>
              </a:rPr>
              <a:t>help </a:t>
            </a:r>
            <a:r>
              <a:rPr lang="en-GB" sz="3600" b="1" dirty="0">
                <a:solidFill>
                  <a:srgbClr val="033F78"/>
                </a:solidFill>
                <a:latin typeface="Arial" panose="020B0604020202020204" pitchFamily="34" charset="0"/>
                <a:cs typeface="Arial" panose="020B0604020202020204" pitchFamily="34" charset="0"/>
              </a:rPr>
              <a:t>drive</a:t>
            </a:r>
            <a:r>
              <a:rPr lang="en-GB" sz="3600" b="1" dirty="0">
                <a:latin typeface="Arial" panose="020B0604020202020204" pitchFamily="34" charset="0"/>
                <a:cs typeface="Arial" panose="020B0604020202020204" pitchFamily="34" charset="0"/>
              </a:rPr>
              <a:t> </a:t>
            </a:r>
            <a:r>
              <a:rPr lang="en-GB" sz="3600" b="1" dirty="0">
                <a:solidFill>
                  <a:srgbClr val="447C1F"/>
                </a:solidFill>
                <a:latin typeface="Arial" panose="020B0604020202020204" pitchFamily="34" charset="0"/>
                <a:cs typeface="Arial" panose="020B0604020202020204" pitchFamily="34" charset="0"/>
              </a:rPr>
              <a:t>change?</a:t>
            </a:r>
          </a:p>
        </p:txBody>
      </p:sp>
      <p:pic>
        <p:nvPicPr>
          <p:cNvPr id="13" name="Picture 12">
            <a:extLst>
              <a:ext uri="{FF2B5EF4-FFF2-40B4-BE49-F238E27FC236}">
                <a16:creationId xmlns:a16="http://schemas.microsoft.com/office/drawing/2014/main" id="{CC10D543-06E4-4745-BF08-E9B02F08DFCE}"/>
              </a:ext>
            </a:extLst>
          </p:cNvPr>
          <p:cNvPicPr>
            <a:picLocks noChangeAspect="1"/>
          </p:cNvPicPr>
          <p:nvPr/>
        </p:nvPicPr>
        <p:blipFill rotWithShape="1">
          <a:blip r:embed="rId2"/>
          <a:srcRect l="2970" t="39777" r="65110" b="44409"/>
          <a:stretch/>
        </p:blipFill>
        <p:spPr>
          <a:xfrm>
            <a:off x="4672148" y="1567543"/>
            <a:ext cx="2847704" cy="2759736"/>
          </a:xfrm>
          <a:prstGeom prst="rect">
            <a:avLst/>
          </a:prstGeom>
        </p:spPr>
      </p:pic>
    </p:spTree>
    <p:extLst>
      <p:ext uri="{BB962C8B-B14F-4D97-AF65-F5344CB8AC3E}">
        <p14:creationId xmlns:p14="http://schemas.microsoft.com/office/powerpoint/2010/main" val="2574745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4" name="TextBox 3">
            <a:extLst>
              <a:ext uri="{FF2B5EF4-FFF2-40B4-BE49-F238E27FC236}">
                <a16:creationId xmlns:a16="http://schemas.microsoft.com/office/drawing/2014/main" id="{AD20BCDD-E093-4BD8-853C-10965409C50C}"/>
              </a:ext>
            </a:extLst>
          </p:cNvPr>
          <p:cNvSpPr txBox="1"/>
          <p:nvPr/>
        </p:nvSpPr>
        <p:spPr>
          <a:xfrm>
            <a:off x="2914261" y="2911641"/>
            <a:ext cx="6363477" cy="2554545"/>
          </a:xfrm>
          <a:prstGeom prst="rect">
            <a:avLst/>
          </a:prstGeom>
          <a:noFill/>
        </p:spPr>
        <p:txBody>
          <a:bodyPr wrap="square" rtlCol="0">
            <a:spAutoFit/>
          </a:bodyPr>
          <a:lstStyle/>
          <a:p>
            <a:pPr algn="ctr"/>
            <a:r>
              <a:rPr lang="en-GB" sz="2000" b="1" dirty="0">
                <a:solidFill>
                  <a:srgbClr val="5C3896"/>
                </a:solidFill>
                <a:latin typeface="Arial" panose="020B0604020202020204" pitchFamily="34" charset="0"/>
                <a:cs typeface="Arial" panose="020B0604020202020204" pitchFamily="34" charset="0"/>
              </a:rPr>
              <a:t>Disability Confident</a:t>
            </a:r>
            <a:r>
              <a:rPr lang="en-GB" sz="2000" dirty="0">
                <a:solidFill>
                  <a:srgbClr val="5C3896"/>
                </a:solidFill>
                <a:latin typeface="Arial" panose="020B0604020202020204" pitchFamily="34" charset="0"/>
                <a:cs typeface="Arial" panose="020B0604020202020204" pitchFamily="34" charset="0"/>
              </a:rPr>
              <a:t> </a:t>
            </a:r>
            <a:r>
              <a:rPr lang="en-GB" sz="2000" dirty="0">
                <a:latin typeface="Arial" panose="020B0604020202020204" pitchFamily="34" charset="0"/>
                <a:cs typeface="Arial" panose="020B0604020202020204" pitchFamily="34" charset="0"/>
              </a:rPr>
              <a:t>is creating a movement of </a:t>
            </a:r>
            <a:r>
              <a:rPr lang="en-GB" sz="2000" b="1" dirty="0">
                <a:solidFill>
                  <a:srgbClr val="447C1F"/>
                </a:solidFill>
                <a:latin typeface="Arial" panose="020B0604020202020204" pitchFamily="34" charset="0"/>
                <a:cs typeface="Arial" panose="020B0604020202020204" pitchFamily="34" charset="0"/>
              </a:rPr>
              <a:t>change</a:t>
            </a:r>
            <a:r>
              <a:rPr lang="en-GB" sz="2000" dirty="0">
                <a:latin typeface="Arial" panose="020B0604020202020204" pitchFamily="34" charset="0"/>
                <a:cs typeface="Arial" panose="020B0604020202020204" pitchFamily="34" charset="0"/>
              </a:rPr>
              <a:t>.</a:t>
            </a:r>
          </a:p>
          <a:p>
            <a:pPr algn="ctr"/>
            <a:endParaRPr lang="en-GB" sz="2000" dirty="0">
              <a:latin typeface="Arial" panose="020B0604020202020204" pitchFamily="34" charset="0"/>
              <a:cs typeface="Arial" panose="020B0604020202020204" pitchFamily="34" charset="0"/>
            </a:endParaRPr>
          </a:p>
          <a:p>
            <a:pPr algn="ctr"/>
            <a:r>
              <a:rPr lang="en-GB" sz="2000" dirty="0">
                <a:latin typeface="Arial" panose="020B0604020202020204" pitchFamily="34" charset="0"/>
                <a:cs typeface="Arial" panose="020B0604020202020204" pitchFamily="34" charset="0"/>
              </a:rPr>
              <a:t>Our aim is to encourage employers to </a:t>
            </a:r>
            <a:r>
              <a:rPr lang="en-GB" sz="2000" b="1" dirty="0">
                <a:solidFill>
                  <a:srgbClr val="5C3896"/>
                </a:solidFill>
                <a:latin typeface="Arial" panose="020B0604020202020204" pitchFamily="34" charset="0"/>
                <a:cs typeface="Arial" panose="020B0604020202020204" pitchFamily="34" charset="0"/>
              </a:rPr>
              <a:t>think differently </a:t>
            </a:r>
            <a:r>
              <a:rPr lang="en-GB" sz="2000" dirty="0">
                <a:latin typeface="Arial" panose="020B0604020202020204" pitchFamily="34" charset="0"/>
                <a:cs typeface="Arial" panose="020B0604020202020204" pitchFamily="34" charset="0"/>
              </a:rPr>
              <a:t>about disability by taking action to improve their </a:t>
            </a:r>
            <a:r>
              <a:rPr lang="en-GB" sz="2000" b="1" dirty="0">
                <a:solidFill>
                  <a:srgbClr val="B90166"/>
                </a:solidFill>
                <a:latin typeface="Arial" panose="020B0604020202020204" pitchFamily="34" charset="0"/>
                <a:cs typeface="Arial" panose="020B0604020202020204" pitchFamily="34" charset="0"/>
              </a:rPr>
              <a:t>recruitment</a:t>
            </a:r>
            <a:r>
              <a:rPr lang="en-GB" sz="2000" dirty="0">
                <a:latin typeface="Arial" panose="020B0604020202020204" pitchFamily="34" charset="0"/>
                <a:cs typeface="Arial" panose="020B0604020202020204" pitchFamily="34" charset="0"/>
              </a:rPr>
              <a:t> and to </a:t>
            </a:r>
            <a:r>
              <a:rPr lang="en-GB" sz="2000" b="1" dirty="0">
                <a:solidFill>
                  <a:srgbClr val="033F78"/>
                </a:solidFill>
                <a:latin typeface="Arial" panose="020B0604020202020204" pitchFamily="34" charset="0"/>
                <a:cs typeface="Arial" panose="020B0604020202020204" pitchFamily="34" charset="0"/>
              </a:rPr>
              <a:t>retain</a:t>
            </a:r>
            <a:r>
              <a:rPr lang="en-GB" sz="2000" dirty="0">
                <a:latin typeface="Arial" panose="020B0604020202020204" pitchFamily="34" charset="0"/>
                <a:cs typeface="Arial" panose="020B0604020202020204" pitchFamily="34" charset="0"/>
              </a:rPr>
              <a:t> and </a:t>
            </a:r>
            <a:r>
              <a:rPr lang="en-GB" sz="2000" b="1" dirty="0">
                <a:solidFill>
                  <a:srgbClr val="447C1F"/>
                </a:solidFill>
                <a:latin typeface="Arial" panose="020B0604020202020204" pitchFamily="34" charset="0"/>
                <a:cs typeface="Arial" panose="020B0604020202020204" pitchFamily="34" charset="0"/>
              </a:rPr>
              <a:t>develop</a:t>
            </a:r>
            <a:r>
              <a:rPr lang="en-GB" sz="2000" dirty="0">
                <a:latin typeface="Arial" panose="020B0604020202020204" pitchFamily="34" charset="0"/>
                <a:cs typeface="Arial" panose="020B0604020202020204" pitchFamily="34" charset="0"/>
              </a:rPr>
              <a:t> existing disabled employees.</a:t>
            </a:r>
          </a:p>
          <a:p>
            <a:pPr algn="ctr"/>
            <a:endParaRPr lang="en-GB" sz="2000" dirty="0">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485CB50E-1CFB-4419-8A4D-DD57FB51ED46}"/>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47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How your business can benefit from being disability confident">
            <a:hlinkClick r:id="" action="ppaction://media"/>
            <a:extLst>
              <a:ext uri="{FF2B5EF4-FFF2-40B4-BE49-F238E27FC236}">
                <a16:creationId xmlns:a16="http://schemas.microsoft.com/office/drawing/2014/main" id="{29D41F3D-34A9-494E-A500-F133ECD7887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91306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pic>
        <p:nvPicPr>
          <p:cNvPr id="2" name="Picture 2" descr="Robin Williams, 1951-2014 | As Heather's World Turns">
            <a:extLst>
              <a:ext uri="{FF2B5EF4-FFF2-40B4-BE49-F238E27FC236}">
                <a16:creationId xmlns:a16="http://schemas.microsoft.com/office/drawing/2014/main" id="{E28D1EA2-8B0F-4DF3-B4C3-53AD881BE87E}"/>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337" y="4151237"/>
            <a:ext cx="4064530" cy="27067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niel radcliffe PNG by BrokenHeartDesignz on DeviantArt">
            <a:extLst>
              <a:ext uri="{FF2B5EF4-FFF2-40B4-BE49-F238E27FC236}">
                <a16:creationId xmlns:a16="http://schemas.microsoft.com/office/drawing/2014/main" id="{15AF5396-251F-4DF0-BF89-4CD956CD9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7579" y="3201854"/>
            <a:ext cx="2996841" cy="36561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posing for the camera&#10;&#10;Description automatically generated">
            <a:extLst>
              <a:ext uri="{FF2B5EF4-FFF2-40B4-BE49-F238E27FC236}">
                <a16:creationId xmlns:a16="http://schemas.microsoft.com/office/drawing/2014/main" id="{2BA2D1A8-8367-4EA6-8E2E-951EF4454F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0806" y="3904403"/>
            <a:ext cx="3848364" cy="2953597"/>
          </a:xfrm>
          <a:prstGeom prst="rect">
            <a:avLst/>
          </a:prstGeom>
        </p:spPr>
      </p:pic>
      <p:sp>
        <p:nvSpPr>
          <p:cNvPr id="7" name="TextBox 6">
            <a:extLst>
              <a:ext uri="{FF2B5EF4-FFF2-40B4-BE49-F238E27FC236}">
                <a16:creationId xmlns:a16="http://schemas.microsoft.com/office/drawing/2014/main" id="{D5C7BD12-7679-47A4-A261-B233A74DD8CF}"/>
              </a:ext>
            </a:extLst>
          </p:cNvPr>
          <p:cNvSpPr txBox="1"/>
          <p:nvPr/>
        </p:nvSpPr>
        <p:spPr>
          <a:xfrm>
            <a:off x="965177" y="3781905"/>
            <a:ext cx="1707502" cy="369332"/>
          </a:xfrm>
          <a:prstGeom prst="rect">
            <a:avLst/>
          </a:prstGeom>
          <a:noFill/>
        </p:spPr>
        <p:txBody>
          <a:bodyPr wrap="square" rtlCol="0">
            <a:spAutoFit/>
          </a:bodyPr>
          <a:lstStyle/>
          <a:p>
            <a:pPr algn="ctr"/>
            <a:r>
              <a:rPr lang="en-GB" dirty="0">
                <a:solidFill>
                  <a:srgbClr val="447C1F"/>
                </a:solidFill>
                <a:latin typeface="Arial Nova" panose="020B0504020202020204" pitchFamily="34" charset="0"/>
              </a:rPr>
              <a:t>Robin Williams</a:t>
            </a:r>
          </a:p>
        </p:txBody>
      </p:sp>
      <p:sp>
        <p:nvSpPr>
          <p:cNvPr id="14" name="TextBox 13">
            <a:extLst>
              <a:ext uri="{FF2B5EF4-FFF2-40B4-BE49-F238E27FC236}">
                <a16:creationId xmlns:a16="http://schemas.microsoft.com/office/drawing/2014/main" id="{B287E8A9-C13C-44DD-8AC5-10A8BFD05B28}"/>
              </a:ext>
            </a:extLst>
          </p:cNvPr>
          <p:cNvSpPr txBox="1"/>
          <p:nvPr/>
        </p:nvSpPr>
        <p:spPr>
          <a:xfrm>
            <a:off x="5124837" y="3201854"/>
            <a:ext cx="1942323" cy="369332"/>
          </a:xfrm>
          <a:prstGeom prst="rect">
            <a:avLst/>
          </a:prstGeom>
          <a:noFill/>
        </p:spPr>
        <p:txBody>
          <a:bodyPr wrap="square" rtlCol="0">
            <a:spAutoFit/>
          </a:bodyPr>
          <a:lstStyle/>
          <a:p>
            <a:pPr algn="ctr"/>
            <a:r>
              <a:rPr lang="en-GB" dirty="0">
                <a:solidFill>
                  <a:srgbClr val="B90166"/>
                </a:solidFill>
                <a:latin typeface="Arial Nova" panose="020B0504020202020204" pitchFamily="34" charset="0"/>
              </a:rPr>
              <a:t>Daniel Radcliffe</a:t>
            </a:r>
          </a:p>
        </p:txBody>
      </p:sp>
      <p:sp>
        <p:nvSpPr>
          <p:cNvPr id="15" name="TextBox 14">
            <a:extLst>
              <a:ext uri="{FF2B5EF4-FFF2-40B4-BE49-F238E27FC236}">
                <a16:creationId xmlns:a16="http://schemas.microsoft.com/office/drawing/2014/main" id="{5BACD05D-B280-4B6C-BC77-DEA07786664B}"/>
              </a:ext>
            </a:extLst>
          </p:cNvPr>
          <p:cNvSpPr txBox="1"/>
          <p:nvPr/>
        </p:nvSpPr>
        <p:spPr>
          <a:xfrm>
            <a:off x="9411237" y="3429000"/>
            <a:ext cx="1707502" cy="369332"/>
          </a:xfrm>
          <a:prstGeom prst="rect">
            <a:avLst/>
          </a:prstGeom>
          <a:noFill/>
        </p:spPr>
        <p:txBody>
          <a:bodyPr wrap="square" rtlCol="0">
            <a:spAutoFit/>
          </a:bodyPr>
          <a:lstStyle/>
          <a:p>
            <a:pPr algn="ctr"/>
            <a:r>
              <a:rPr lang="en-GB" dirty="0">
                <a:solidFill>
                  <a:srgbClr val="033F78"/>
                </a:solidFill>
                <a:latin typeface="Arial Nova" panose="020B0504020202020204" pitchFamily="34" charset="0"/>
              </a:rPr>
              <a:t>Anne Hegarty</a:t>
            </a:r>
          </a:p>
        </p:txBody>
      </p:sp>
      <p:sp>
        <p:nvSpPr>
          <p:cNvPr id="16" name="TextBox 15">
            <a:extLst>
              <a:ext uri="{FF2B5EF4-FFF2-40B4-BE49-F238E27FC236}">
                <a16:creationId xmlns:a16="http://schemas.microsoft.com/office/drawing/2014/main" id="{0A5C0BC0-AA8C-412A-984A-ABBC949B92F9}"/>
              </a:ext>
            </a:extLst>
          </p:cNvPr>
          <p:cNvSpPr txBox="1"/>
          <p:nvPr/>
        </p:nvSpPr>
        <p:spPr>
          <a:xfrm>
            <a:off x="742429" y="376151"/>
            <a:ext cx="4604634" cy="830997"/>
          </a:xfrm>
          <a:prstGeom prst="rect">
            <a:avLst/>
          </a:prstGeom>
          <a:noFill/>
        </p:spPr>
        <p:txBody>
          <a:bodyPr wrap="square" rtlCol="0">
            <a:spAutoFit/>
          </a:bodyPr>
          <a:lstStyle/>
          <a:p>
            <a:pPr algn="ctr"/>
            <a:r>
              <a:rPr lang="en-GB" sz="2400" b="1" dirty="0">
                <a:solidFill>
                  <a:srgbClr val="5C3896"/>
                </a:solidFill>
                <a:latin typeface="Arial Nova" panose="020B0504020202020204" pitchFamily="34" charset="0"/>
              </a:rPr>
              <a:t>Q. </a:t>
            </a:r>
            <a:r>
              <a:rPr lang="en-GB" sz="2400" dirty="0">
                <a:latin typeface="Arial Nova" panose="020B0504020202020204" pitchFamily="34" charset="0"/>
              </a:rPr>
              <a:t>What do these 3 famous people have in common?</a:t>
            </a:r>
          </a:p>
        </p:txBody>
      </p:sp>
      <p:cxnSp>
        <p:nvCxnSpPr>
          <p:cNvPr id="17" name="Straight Connector 16">
            <a:extLst>
              <a:ext uri="{FF2B5EF4-FFF2-40B4-BE49-F238E27FC236}">
                <a16:creationId xmlns:a16="http://schemas.microsoft.com/office/drawing/2014/main" id="{15077C37-8CA2-4016-B28E-A3DDD4FE0FA8}"/>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34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pic>
        <p:nvPicPr>
          <p:cNvPr id="2" name="Picture 2" descr="Robin Williams, 1951-2014 | As Heather's World Turns">
            <a:extLst>
              <a:ext uri="{FF2B5EF4-FFF2-40B4-BE49-F238E27FC236}">
                <a16:creationId xmlns:a16="http://schemas.microsoft.com/office/drawing/2014/main" id="{E28D1EA2-8B0F-4DF3-B4C3-53AD881BE87E}"/>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337" y="4151237"/>
            <a:ext cx="4064530" cy="27067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aniel radcliffe PNG by BrokenHeartDesignz on DeviantArt">
            <a:extLst>
              <a:ext uri="{FF2B5EF4-FFF2-40B4-BE49-F238E27FC236}">
                <a16:creationId xmlns:a16="http://schemas.microsoft.com/office/drawing/2014/main" id="{15AF5396-251F-4DF0-BF89-4CD956CD9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7579" y="3201854"/>
            <a:ext cx="2996841" cy="36561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posing for the camera&#10;&#10;Description automatically generated">
            <a:extLst>
              <a:ext uri="{FF2B5EF4-FFF2-40B4-BE49-F238E27FC236}">
                <a16:creationId xmlns:a16="http://schemas.microsoft.com/office/drawing/2014/main" id="{2BA2D1A8-8367-4EA6-8E2E-951EF4454F1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0806" y="3904403"/>
            <a:ext cx="3848364" cy="2953597"/>
          </a:xfrm>
          <a:prstGeom prst="rect">
            <a:avLst/>
          </a:prstGeom>
        </p:spPr>
      </p:pic>
      <p:sp>
        <p:nvSpPr>
          <p:cNvPr id="7" name="TextBox 6">
            <a:extLst>
              <a:ext uri="{FF2B5EF4-FFF2-40B4-BE49-F238E27FC236}">
                <a16:creationId xmlns:a16="http://schemas.microsoft.com/office/drawing/2014/main" id="{D5C7BD12-7679-47A4-A261-B233A74DD8CF}"/>
              </a:ext>
            </a:extLst>
          </p:cNvPr>
          <p:cNvSpPr txBox="1"/>
          <p:nvPr/>
        </p:nvSpPr>
        <p:spPr>
          <a:xfrm>
            <a:off x="946516" y="1852694"/>
            <a:ext cx="1707502" cy="1661993"/>
          </a:xfrm>
          <a:prstGeom prst="rect">
            <a:avLst/>
          </a:prstGeom>
          <a:noFill/>
        </p:spPr>
        <p:txBody>
          <a:bodyPr wrap="square" rtlCol="0">
            <a:spAutoFit/>
          </a:bodyPr>
          <a:lstStyle/>
          <a:p>
            <a:pPr algn="ctr"/>
            <a:r>
              <a:rPr lang="en-GB" dirty="0">
                <a:solidFill>
                  <a:srgbClr val="447C1F"/>
                </a:solidFill>
                <a:latin typeface="Arial Nova" panose="020B0504020202020204" pitchFamily="34" charset="0"/>
              </a:rPr>
              <a:t>Robin Williams</a:t>
            </a:r>
          </a:p>
          <a:p>
            <a:pPr algn="ctr"/>
            <a:endParaRPr lang="en-GB" sz="1400" dirty="0">
              <a:latin typeface="Arial Nova" panose="020B0504020202020204" pitchFamily="34" charset="0"/>
            </a:endParaRPr>
          </a:p>
          <a:p>
            <a:pPr algn="ctr"/>
            <a:r>
              <a:rPr lang="en-GB" sz="1400" dirty="0">
                <a:latin typeface="Arial Nova" panose="020B0504020202020204" pitchFamily="34" charset="0"/>
              </a:rPr>
              <a:t>Suffered from Attention Deficit Hyperactivity Disorder (ADHD) and dementia</a:t>
            </a:r>
          </a:p>
        </p:txBody>
      </p:sp>
      <p:sp>
        <p:nvSpPr>
          <p:cNvPr id="14" name="TextBox 13">
            <a:extLst>
              <a:ext uri="{FF2B5EF4-FFF2-40B4-BE49-F238E27FC236}">
                <a16:creationId xmlns:a16="http://schemas.microsoft.com/office/drawing/2014/main" id="{B287E8A9-C13C-44DD-8AC5-10A8BFD05B28}"/>
              </a:ext>
            </a:extLst>
          </p:cNvPr>
          <p:cNvSpPr txBox="1"/>
          <p:nvPr/>
        </p:nvSpPr>
        <p:spPr>
          <a:xfrm>
            <a:off x="5022201" y="1852694"/>
            <a:ext cx="1942323" cy="1508105"/>
          </a:xfrm>
          <a:prstGeom prst="rect">
            <a:avLst/>
          </a:prstGeom>
          <a:noFill/>
        </p:spPr>
        <p:txBody>
          <a:bodyPr wrap="square" rtlCol="0">
            <a:spAutoFit/>
          </a:bodyPr>
          <a:lstStyle/>
          <a:p>
            <a:pPr algn="ctr"/>
            <a:r>
              <a:rPr lang="en-GB" dirty="0">
                <a:solidFill>
                  <a:srgbClr val="B90166"/>
                </a:solidFill>
                <a:latin typeface="Arial Nova" panose="020B0504020202020204" pitchFamily="34" charset="0"/>
              </a:rPr>
              <a:t>Daniel Radcliffe</a:t>
            </a:r>
          </a:p>
          <a:p>
            <a:pPr algn="ctr"/>
            <a:endParaRPr lang="en-GB" dirty="0">
              <a:latin typeface="Arial Nova" panose="020B0504020202020204" pitchFamily="34" charset="0"/>
            </a:endParaRPr>
          </a:p>
          <a:p>
            <a:pPr algn="ctr"/>
            <a:r>
              <a:rPr lang="en-GB" sz="1400" dirty="0">
                <a:latin typeface="Arial Nova" panose="020B0504020202020204" pitchFamily="34" charset="0"/>
              </a:rPr>
              <a:t>Suffers from dyspraxia which sometimes means he can’t tie shoelaces</a:t>
            </a:r>
          </a:p>
        </p:txBody>
      </p:sp>
      <p:sp>
        <p:nvSpPr>
          <p:cNvPr id="15" name="TextBox 14">
            <a:extLst>
              <a:ext uri="{FF2B5EF4-FFF2-40B4-BE49-F238E27FC236}">
                <a16:creationId xmlns:a16="http://schemas.microsoft.com/office/drawing/2014/main" id="{5BACD05D-B280-4B6C-BC77-DEA07786664B}"/>
              </a:ext>
            </a:extLst>
          </p:cNvPr>
          <p:cNvSpPr txBox="1"/>
          <p:nvPr/>
        </p:nvSpPr>
        <p:spPr>
          <a:xfrm>
            <a:off x="9411237" y="1852694"/>
            <a:ext cx="1707502" cy="1077218"/>
          </a:xfrm>
          <a:prstGeom prst="rect">
            <a:avLst/>
          </a:prstGeom>
          <a:noFill/>
        </p:spPr>
        <p:txBody>
          <a:bodyPr wrap="square" rtlCol="0">
            <a:spAutoFit/>
          </a:bodyPr>
          <a:lstStyle/>
          <a:p>
            <a:pPr algn="ctr"/>
            <a:r>
              <a:rPr lang="en-GB" dirty="0">
                <a:solidFill>
                  <a:srgbClr val="033F78"/>
                </a:solidFill>
                <a:latin typeface="Arial Nova" panose="020B0504020202020204" pitchFamily="34" charset="0"/>
              </a:rPr>
              <a:t>Anne </a:t>
            </a:r>
            <a:r>
              <a:rPr lang="en-GB" dirty="0" err="1">
                <a:solidFill>
                  <a:srgbClr val="033F78"/>
                </a:solidFill>
                <a:latin typeface="Arial Nova" panose="020B0504020202020204" pitchFamily="34" charset="0"/>
              </a:rPr>
              <a:t>Hegerty</a:t>
            </a:r>
            <a:endParaRPr lang="en-GB" dirty="0">
              <a:solidFill>
                <a:srgbClr val="033F78"/>
              </a:solidFill>
              <a:latin typeface="Arial Nova" panose="020B0504020202020204" pitchFamily="34" charset="0"/>
            </a:endParaRPr>
          </a:p>
          <a:p>
            <a:pPr algn="ctr"/>
            <a:endParaRPr lang="en-GB" dirty="0">
              <a:latin typeface="Arial Nova" panose="020B0504020202020204" pitchFamily="34" charset="0"/>
            </a:endParaRPr>
          </a:p>
          <a:p>
            <a:pPr algn="ctr"/>
            <a:r>
              <a:rPr lang="en-GB" sz="1400" dirty="0">
                <a:latin typeface="Arial Nova" panose="020B0504020202020204" pitchFamily="34" charset="0"/>
              </a:rPr>
              <a:t>Anne has autism and Asperger’s</a:t>
            </a:r>
          </a:p>
        </p:txBody>
      </p:sp>
      <p:sp>
        <p:nvSpPr>
          <p:cNvPr id="16" name="TextBox 15">
            <a:extLst>
              <a:ext uri="{FF2B5EF4-FFF2-40B4-BE49-F238E27FC236}">
                <a16:creationId xmlns:a16="http://schemas.microsoft.com/office/drawing/2014/main" id="{0A5C0BC0-AA8C-412A-984A-ABBC949B92F9}"/>
              </a:ext>
            </a:extLst>
          </p:cNvPr>
          <p:cNvSpPr txBox="1"/>
          <p:nvPr/>
        </p:nvSpPr>
        <p:spPr>
          <a:xfrm>
            <a:off x="441920" y="574594"/>
            <a:ext cx="6234945" cy="461665"/>
          </a:xfrm>
          <a:prstGeom prst="rect">
            <a:avLst/>
          </a:prstGeom>
          <a:noFill/>
        </p:spPr>
        <p:txBody>
          <a:bodyPr wrap="square" rtlCol="0">
            <a:spAutoFit/>
          </a:bodyPr>
          <a:lstStyle/>
          <a:p>
            <a:pPr algn="ctr"/>
            <a:r>
              <a:rPr lang="en-GB" sz="2400" b="1" dirty="0">
                <a:latin typeface="Arial Nova" panose="020B0504020202020204" pitchFamily="34" charset="0"/>
              </a:rPr>
              <a:t>A.</a:t>
            </a:r>
            <a:r>
              <a:rPr lang="en-GB" sz="2400" dirty="0">
                <a:latin typeface="Arial Nova" panose="020B0504020202020204" pitchFamily="34" charset="0"/>
              </a:rPr>
              <a:t> They </a:t>
            </a:r>
            <a:r>
              <a:rPr lang="en-GB" sz="2400" b="1" dirty="0">
                <a:solidFill>
                  <a:srgbClr val="5C3896"/>
                </a:solidFill>
                <a:latin typeface="Arial Nova" panose="020B0504020202020204" pitchFamily="34" charset="0"/>
              </a:rPr>
              <a:t>ALL</a:t>
            </a:r>
            <a:r>
              <a:rPr lang="en-GB" sz="2400" b="1" dirty="0">
                <a:latin typeface="Arial Nova" panose="020B0504020202020204" pitchFamily="34" charset="0"/>
              </a:rPr>
              <a:t> </a:t>
            </a:r>
            <a:r>
              <a:rPr lang="en-GB" sz="2400" dirty="0">
                <a:latin typeface="Arial Nova" panose="020B0504020202020204" pitchFamily="34" charset="0"/>
              </a:rPr>
              <a:t>have hidden </a:t>
            </a:r>
            <a:r>
              <a:rPr lang="en-GB" sz="2400" b="1" dirty="0">
                <a:solidFill>
                  <a:srgbClr val="5C3896"/>
                </a:solidFill>
                <a:latin typeface="Arial Nova" panose="020B0504020202020204" pitchFamily="34" charset="0"/>
              </a:rPr>
              <a:t>disabilities</a:t>
            </a:r>
            <a:r>
              <a:rPr lang="en-GB" sz="2400" dirty="0">
                <a:latin typeface="Arial Nova" panose="020B0504020202020204" pitchFamily="34" charset="0"/>
              </a:rPr>
              <a:t>.</a:t>
            </a:r>
          </a:p>
        </p:txBody>
      </p:sp>
      <p:cxnSp>
        <p:nvCxnSpPr>
          <p:cNvPr id="10" name="Straight Connector 9">
            <a:extLst>
              <a:ext uri="{FF2B5EF4-FFF2-40B4-BE49-F238E27FC236}">
                <a16:creationId xmlns:a16="http://schemas.microsoft.com/office/drawing/2014/main" id="{94AFC0E5-A0C8-48D1-B4F0-A4F097ABEE01}"/>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737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7" name="TextBox 6">
            <a:extLst>
              <a:ext uri="{FF2B5EF4-FFF2-40B4-BE49-F238E27FC236}">
                <a16:creationId xmlns:a16="http://schemas.microsoft.com/office/drawing/2014/main" id="{DE150095-202B-4C0C-90B5-9169B4801DF3}"/>
              </a:ext>
            </a:extLst>
          </p:cNvPr>
          <p:cNvSpPr txBox="1"/>
          <p:nvPr/>
        </p:nvSpPr>
        <p:spPr>
          <a:xfrm>
            <a:off x="2914261" y="3204358"/>
            <a:ext cx="6363477" cy="1200329"/>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Channel 4 is one of our Disability Confident </a:t>
            </a:r>
            <a:r>
              <a:rPr lang="en-GB" dirty="0">
                <a:solidFill>
                  <a:srgbClr val="447C1F"/>
                </a:solidFill>
                <a:latin typeface="Arial" panose="020B0604020202020204" pitchFamily="34" charset="0"/>
                <a:cs typeface="Arial" panose="020B0604020202020204" pitchFamily="34" charset="0"/>
              </a:rPr>
              <a:t>Level 3 Leaders</a:t>
            </a:r>
            <a:r>
              <a:rPr lang="en-GB" dirty="0">
                <a:latin typeface="Arial" panose="020B0604020202020204" pitchFamily="34" charset="0"/>
                <a:cs typeface="Arial" panose="020B0604020202020204" pitchFamily="34" charset="0"/>
              </a:rPr>
              <a:t>.  This is the top level of employer sign up.</a:t>
            </a:r>
          </a:p>
          <a:p>
            <a:pPr algn="ctr"/>
            <a:r>
              <a:rPr lang="en-GB" dirty="0">
                <a:latin typeface="Arial" panose="020B0604020202020204" pitchFamily="34" charset="0"/>
                <a:cs typeface="Arial" panose="020B0604020202020204" pitchFamily="34" charset="0"/>
              </a:rPr>
              <a:t>Let’s listen to what they do and how they help other businesses</a:t>
            </a:r>
          </a:p>
        </p:txBody>
      </p:sp>
      <p:cxnSp>
        <p:nvCxnSpPr>
          <p:cNvPr id="8" name="Straight Connector 7">
            <a:extLst>
              <a:ext uri="{FF2B5EF4-FFF2-40B4-BE49-F238E27FC236}">
                <a16:creationId xmlns:a16="http://schemas.microsoft.com/office/drawing/2014/main" id="{D2D9AE14-FFAE-4AFB-A8A7-0EA8039D0750}"/>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DE33721-EBFD-429F-BD73-3228DB5D201A}"/>
              </a:ext>
            </a:extLst>
          </p:cNvPr>
          <p:cNvSpPr/>
          <p:nvPr/>
        </p:nvSpPr>
        <p:spPr>
          <a:xfrm>
            <a:off x="732743" y="485432"/>
            <a:ext cx="3313728" cy="461665"/>
          </a:xfrm>
          <a:prstGeom prst="rect">
            <a:avLst/>
          </a:prstGeom>
        </p:spPr>
        <p:txBody>
          <a:bodyPr wrap="none">
            <a:spAutoFit/>
          </a:bodyPr>
          <a:lstStyle/>
          <a:p>
            <a:r>
              <a:rPr lang="en-GB" sz="2400" b="1" dirty="0">
                <a:solidFill>
                  <a:srgbClr val="5C3896"/>
                </a:solidFill>
                <a:latin typeface="Arial" panose="020B0604020202020204" pitchFamily="34" charset="0"/>
                <a:cs typeface="Arial" panose="020B0604020202020204" pitchFamily="34" charset="0"/>
              </a:rPr>
              <a:t>Real world example 1</a:t>
            </a:r>
            <a:endParaRPr lang="en-GB" sz="2400" dirty="0">
              <a:solidFill>
                <a:srgbClr val="5C389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9459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Channel 4_ How are the creative industries becoming Disability Confident_">
            <a:hlinkClick r:id="" action="ppaction://media"/>
            <a:extLst>
              <a:ext uri="{FF2B5EF4-FFF2-40B4-BE49-F238E27FC236}">
                <a16:creationId xmlns:a16="http://schemas.microsoft.com/office/drawing/2014/main" id="{5B74B987-4585-4763-8866-BC167BB3B38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04539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28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7" name="TextBox 6">
            <a:extLst>
              <a:ext uri="{FF2B5EF4-FFF2-40B4-BE49-F238E27FC236}">
                <a16:creationId xmlns:a16="http://schemas.microsoft.com/office/drawing/2014/main" id="{DE150095-202B-4C0C-90B5-9169B4801DF3}"/>
              </a:ext>
            </a:extLst>
          </p:cNvPr>
          <p:cNvSpPr txBox="1"/>
          <p:nvPr/>
        </p:nvSpPr>
        <p:spPr>
          <a:xfrm>
            <a:off x="2914261" y="3204358"/>
            <a:ext cx="6363477" cy="1200329"/>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The Lloyds Banking Group is also one of our Disability Confident </a:t>
            </a:r>
            <a:r>
              <a:rPr lang="en-GB" dirty="0">
                <a:solidFill>
                  <a:srgbClr val="447C1F"/>
                </a:solidFill>
                <a:latin typeface="Arial" panose="020B0604020202020204" pitchFamily="34" charset="0"/>
                <a:cs typeface="Arial" panose="020B0604020202020204" pitchFamily="34" charset="0"/>
              </a:rPr>
              <a:t>Level 3 Leaders</a:t>
            </a:r>
            <a:r>
              <a:rPr lang="en-GB" dirty="0">
                <a:latin typeface="Arial" panose="020B0604020202020204" pitchFamily="34" charset="0"/>
                <a:cs typeface="Arial" panose="020B0604020202020204" pitchFamily="34" charset="0"/>
              </a:rPr>
              <a:t>.  In this video we hear from two Lloyds employees (Lewis &amp; Ross) about their experience of Disability Confident.</a:t>
            </a:r>
          </a:p>
        </p:txBody>
      </p:sp>
      <p:cxnSp>
        <p:nvCxnSpPr>
          <p:cNvPr id="8" name="Straight Connector 7">
            <a:extLst>
              <a:ext uri="{FF2B5EF4-FFF2-40B4-BE49-F238E27FC236}">
                <a16:creationId xmlns:a16="http://schemas.microsoft.com/office/drawing/2014/main" id="{D2D9AE14-FFAE-4AFB-A8A7-0EA8039D0750}"/>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5DE33721-EBFD-429F-BD73-3228DB5D201A}"/>
              </a:ext>
            </a:extLst>
          </p:cNvPr>
          <p:cNvSpPr/>
          <p:nvPr/>
        </p:nvSpPr>
        <p:spPr>
          <a:xfrm>
            <a:off x="732743" y="485432"/>
            <a:ext cx="3313728" cy="461665"/>
          </a:xfrm>
          <a:prstGeom prst="rect">
            <a:avLst/>
          </a:prstGeom>
        </p:spPr>
        <p:txBody>
          <a:bodyPr wrap="none">
            <a:spAutoFit/>
          </a:bodyPr>
          <a:lstStyle/>
          <a:p>
            <a:r>
              <a:rPr lang="en-GB" sz="2400" b="1" dirty="0">
                <a:solidFill>
                  <a:srgbClr val="5C3896"/>
                </a:solidFill>
                <a:latin typeface="Arial" panose="020B0604020202020204" pitchFamily="34" charset="0"/>
                <a:cs typeface="Arial" panose="020B0604020202020204" pitchFamily="34" charset="0"/>
              </a:rPr>
              <a:t>Real world example 2</a:t>
            </a:r>
            <a:endParaRPr lang="en-GB" sz="2400" dirty="0">
              <a:solidFill>
                <a:srgbClr val="5C389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6167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Lloyds Banking Group are Disability Confident Leaders">
            <a:hlinkClick r:id="" action="ppaction://media"/>
            <a:extLst>
              <a:ext uri="{FF2B5EF4-FFF2-40B4-BE49-F238E27FC236}">
                <a16:creationId xmlns:a16="http://schemas.microsoft.com/office/drawing/2014/main" id="{DB14B424-6D3D-4AB6-B99E-ACED83B7DD6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638871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3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7" name="TextBox 6">
            <a:extLst>
              <a:ext uri="{FF2B5EF4-FFF2-40B4-BE49-F238E27FC236}">
                <a16:creationId xmlns:a16="http://schemas.microsoft.com/office/drawing/2014/main" id="{DE150095-202B-4C0C-90B5-9169B4801DF3}"/>
              </a:ext>
            </a:extLst>
          </p:cNvPr>
          <p:cNvSpPr txBox="1"/>
          <p:nvPr/>
        </p:nvSpPr>
        <p:spPr>
          <a:xfrm>
            <a:off x="2949095" y="3326278"/>
            <a:ext cx="6363477" cy="1200329"/>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Marks &amp; Spencer have also signed up to be Disability Confident.  Here we hear from Anthony and his manager about the difference Disability Confidence has made to him and his family.</a:t>
            </a:r>
          </a:p>
        </p:txBody>
      </p:sp>
      <p:cxnSp>
        <p:nvCxnSpPr>
          <p:cNvPr id="8" name="Straight Connector 7">
            <a:extLst>
              <a:ext uri="{FF2B5EF4-FFF2-40B4-BE49-F238E27FC236}">
                <a16:creationId xmlns:a16="http://schemas.microsoft.com/office/drawing/2014/main" id="{34DDC1FF-0294-4F67-ACE2-068BBA134F0B}"/>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6DD486E-19B0-4C8A-BA99-3022C7FE0D50}"/>
              </a:ext>
            </a:extLst>
          </p:cNvPr>
          <p:cNvSpPr/>
          <p:nvPr/>
        </p:nvSpPr>
        <p:spPr>
          <a:xfrm>
            <a:off x="719823" y="502208"/>
            <a:ext cx="3313728" cy="461665"/>
          </a:xfrm>
          <a:prstGeom prst="rect">
            <a:avLst/>
          </a:prstGeom>
        </p:spPr>
        <p:txBody>
          <a:bodyPr wrap="none">
            <a:spAutoFit/>
          </a:bodyPr>
          <a:lstStyle/>
          <a:p>
            <a:r>
              <a:rPr lang="en-GB" sz="2400" b="1" dirty="0">
                <a:solidFill>
                  <a:srgbClr val="5C3896"/>
                </a:solidFill>
                <a:latin typeface="Arial" panose="020B0604020202020204" pitchFamily="34" charset="0"/>
                <a:cs typeface="Arial" panose="020B0604020202020204" pitchFamily="34" charset="0"/>
              </a:rPr>
              <a:t>Real world example 3</a:t>
            </a:r>
            <a:endParaRPr lang="en-GB" sz="2400" dirty="0">
              <a:solidFill>
                <a:srgbClr val="5C389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6013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Anthony is thriving at M&amp;S thanks to the Disability Confident scheme.">
            <a:hlinkClick r:id="" action="ppaction://media"/>
            <a:extLst>
              <a:ext uri="{FF2B5EF4-FFF2-40B4-BE49-F238E27FC236}">
                <a16:creationId xmlns:a16="http://schemas.microsoft.com/office/drawing/2014/main" id="{DB2D4213-259E-4F83-BF51-478A5DC9214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7417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2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7" name="TextBox 6">
            <a:extLst>
              <a:ext uri="{FF2B5EF4-FFF2-40B4-BE49-F238E27FC236}">
                <a16:creationId xmlns:a16="http://schemas.microsoft.com/office/drawing/2014/main" id="{DE150095-202B-4C0C-90B5-9169B4801DF3}"/>
              </a:ext>
            </a:extLst>
          </p:cNvPr>
          <p:cNvSpPr txBox="1"/>
          <p:nvPr/>
        </p:nvSpPr>
        <p:spPr>
          <a:xfrm>
            <a:off x="604707" y="487587"/>
            <a:ext cx="4742356"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cs typeface="Arial" panose="020B0604020202020204" pitchFamily="34" charset="0"/>
              </a:rPr>
              <a:t>What’s in it for the employer?</a:t>
            </a:r>
            <a:endParaRPr lang="en-GB" sz="2400" dirty="0">
              <a:solidFill>
                <a:srgbClr val="5C3896"/>
              </a:solidFill>
              <a:latin typeface="Arial Nova" panose="020B05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397423D-11C1-4E6E-8431-C1E4CCD8F2BA}"/>
              </a:ext>
            </a:extLst>
          </p:cNvPr>
          <p:cNvSpPr txBox="1"/>
          <p:nvPr/>
        </p:nvSpPr>
        <p:spPr>
          <a:xfrm>
            <a:off x="1844585" y="2122027"/>
            <a:ext cx="8572497" cy="4031873"/>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Good question, we’re glad you asked…</a:t>
            </a:r>
          </a:p>
          <a:p>
            <a:endParaRPr lang="en-GB" sz="1600" dirty="0">
              <a:latin typeface="Arial" panose="020B0604020202020204" pitchFamily="34" charset="0"/>
              <a:cs typeface="Arial" panose="020B0604020202020204" pitchFamily="34" charset="0"/>
            </a:endParaRPr>
          </a:p>
          <a:p>
            <a:pPr marL="342900" indent="-342900">
              <a:buAutoNum type="arabicParenR"/>
            </a:pPr>
            <a:r>
              <a:rPr lang="en-GB" sz="1600" dirty="0">
                <a:latin typeface="Arial" panose="020B0604020202020204" pitchFamily="34" charset="0"/>
                <a:cs typeface="Arial" panose="020B0604020202020204" pitchFamily="34" charset="0"/>
              </a:rPr>
              <a:t>There are 7 million people in the UK at working age with either a long-term health condition or class themselves as disabled. Each one of them has unique skills and a fresh perspective to bring to a company.</a:t>
            </a:r>
          </a:p>
          <a:p>
            <a:pPr marL="342900" indent="-342900">
              <a:buAutoNum type="arabicParenR"/>
            </a:pPr>
            <a:r>
              <a:rPr lang="en-GB" sz="1600" dirty="0">
                <a:latin typeface="Arial" panose="020B0604020202020204" pitchFamily="34" charset="0"/>
                <a:cs typeface="Arial" panose="020B0604020202020204" pitchFamily="34" charset="0"/>
              </a:rPr>
              <a:t>Some employers have found that employing someone with a disability gives them a real sense of loyalty to the company that believes in them.  This is turn promotes hard work and a sense of fairness amongst all staff.</a:t>
            </a:r>
          </a:p>
          <a:p>
            <a:pPr marL="342900" indent="-342900">
              <a:buAutoNum type="arabicParenR"/>
            </a:pPr>
            <a:r>
              <a:rPr lang="en-GB" sz="1600" dirty="0">
                <a:latin typeface="Arial" panose="020B0604020202020204" pitchFamily="34" charset="0"/>
                <a:cs typeface="Arial" panose="020B0604020202020204" pitchFamily="34" charset="0"/>
              </a:rPr>
              <a:t>A 2014 report from Oxford Economics found that some employers face costs of up-to £30,000 to retrain employees when vacancies become available.  Retaining existing employees when the become disabled could lead to huge savings.</a:t>
            </a:r>
          </a:p>
          <a:p>
            <a:pPr marL="342900" indent="-342900">
              <a:buAutoNum type="arabicParenR"/>
            </a:pPr>
            <a:r>
              <a:rPr lang="en-GB" sz="1600" dirty="0">
                <a:latin typeface="Arial" panose="020B0604020202020204" pitchFamily="34" charset="0"/>
                <a:cs typeface="Arial" panose="020B0604020202020204" pitchFamily="34" charset="0"/>
              </a:rPr>
              <a:t>The Purple Pound is a term often used to describe the spending power of disabled people and their friends and families.  Companies could access the spending power of disabled people which the government estimates is approximately £249 billion per year!</a:t>
            </a:r>
          </a:p>
          <a:p>
            <a:pPr marL="342900" indent="-342900">
              <a:buAutoNum type="arabicParenR"/>
            </a:pPr>
            <a:r>
              <a:rPr lang="en-GB" sz="1600" dirty="0">
                <a:latin typeface="Arial" panose="020B0604020202020204" pitchFamily="34" charset="0"/>
                <a:cs typeface="Arial" panose="020B0604020202020204" pitchFamily="34" charset="0"/>
              </a:rPr>
              <a:t>This was demonstrated by Mars® in 2016 when they ran an inclusive marketing TV campaign.  The following advert led to an increase of 8.1% whilst the ad was running.</a:t>
            </a:r>
          </a:p>
        </p:txBody>
      </p:sp>
      <p:cxnSp>
        <p:nvCxnSpPr>
          <p:cNvPr id="8" name="Straight Connector 7">
            <a:extLst>
              <a:ext uri="{FF2B5EF4-FFF2-40B4-BE49-F238E27FC236}">
                <a16:creationId xmlns:a16="http://schemas.microsoft.com/office/drawing/2014/main" id="{E3500857-5BBA-496D-825C-5A75F07867F7}"/>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5318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Maltesers _ New Boyfriend">
            <a:hlinkClick r:id="" action="ppaction://media"/>
            <a:extLst>
              <a:ext uri="{FF2B5EF4-FFF2-40B4-BE49-F238E27FC236}">
                <a16:creationId xmlns:a16="http://schemas.microsoft.com/office/drawing/2014/main" id="{C902E0D4-1B15-4CA8-A247-D18310E6EC1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08350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4" name="TextBox 3">
            <a:extLst>
              <a:ext uri="{FF2B5EF4-FFF2-40B4-BE49-F238E27FC236}">
                <a16:creationId xmlns:a16="http://schemas.microsoft.com/office/drawing/2014/main" id="{B4AC0370-D6B8-496D-82C4-35B538B9E3B1}"/>
              </a:ext>
            </a:extLst>
          </p:cNvPr>
          <p:cNvSpPr txBox="1"/>
          <p:nvPr/>
        </p:nvSpPr>
        <p:spPr>
          <a:xfrm>
            <a:off x="819001" y="457239"/>
            <a:ext cx="2557677"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Did you know?</a:t>
            </a:r>
          </a:p>
        </p:txBody>
      </p:sp>
      <p:pic>
        <p:nvPicPr>
          <p:cNvPr id="9" name="Picture 8">
            <a:extLst>
              <a:ext uri="{FF2B5EF4-FFF2-40B4-BE49-F238E27FC236}">
                <a16:creationId xmlns:a16="http://schemas.microsoft.com/office/drawing/2014/main" id="{0889A31A-EF7F-4040-A0F8-8A804B23AD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767" y="2261767"/>
            <a:ext cx="2350672" cy="1570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descr="Less than 10% of disabled people use wheelchairs." title="Less than 10% - Info Graphice">
            <a:extLst>
              <a:ext uri="{FF2B5EF4-FFF2-40B4-BE49-F238E27FC236}">
                <a16:creationId xmlns:a16="http://schemas.microsoft.com/office/drawing/2014/main" id="{6C9EC6FA-15E1-4944-9716-3ABCD7F461CE}"/>
              </a:ext>
            </a:extLst>
          </p:cNvPr>
          <p:cNvPicPr>
            <a:picLocks noChangeAspect="1"/>
          </p:cNvPicPr>
          <p:nvPr/>
        </p:nvPicPr>
        <p:blipFill>
          <a:blip r:embed="rId4"/>
          <a:srcRect/>
          <a:stretch>
            <a:fillRect/>
          </a:stretch>
        </p:blipFill>
        <p:spPr bwMode="auto">
          <a:xfrm>
            <a:off x="3133645" y="2261767"/>
            <a:ext cx="2859323" cy="157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E4901FA1-2B4A-4D75-9FEA-545FF554E47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490" t="6430" r="3632" b="13664"/>
          <a:stretch/>
        </p:blipFill>
        <p:spPr bwMode="auto">
          <a:xfrm>
            <a:off x="6207174" y="2266161"/>
            <a:ext cx="2744983" cy="1575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descr="Hearing is amajor health issue affecting 10 million people." title="Hearing loss - Info Graphic">
            <a:extLst>
              <a:ext uri="{FF2B5EF4-FFF2-40B4-BE49-F238E27FC236}">
                <a16:creationId xmlns:a16="http://schemas.microsoft.com/office/drawing/2014/main" id="{7EDB228C-4039-4CFC-9C54-6901EB2F4367}"/>
              </a:ext>
            </a:extLst>
          </p:cNvPr>
          <p:cNvPicPr>
            <a:picLocks noChangeAspect="1"/>
          </p:cNvPicPr>
          <p:nvPr/>
        </p:nvPicPr>
        <p:blipFill>
          <a:blip r:embed="rId6"/>
          <a:srcRect/>
          <a:stretch>
            <a:fillRect/>
          </a:stretch>
        </p:blipFill>
        <p:spPr bwMode="auto">
          <a:xfrm>
            <a:off x="3133645" y="4066813"/>
            <a:ext cx="2861412" cy="1570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A7CA3DAA-B2EB-47FE-856D-D4C34EA52B43}"/>
              </a:ext>
            </a:extLst>
          </p:cNvPr>
          <p:cNvPicPr>
            <a:picLocks noChangeAspect="1"/>
          </p:cNvPicPr>
          <p:nvPr/>
        </p:nvPicPr>
        <p:blipFill rotWithShape="1">
          <a:blip r:embed="rId7"/>
          <a:srcRect l="3905" t="7166" r="4032" b="15520"/>
          <a:stretch/>
        </p:blipFill>
        <p:spPr>
          <a:xfrm>
            <a:off x="6231272" y="4086278"/>
            <a:ext cx="2720886" cy="1557037"/>
          </a:xfrm>
          <a:prstGeom prst="rect">
            <a:avLst/>
          </a:prstGeom>
        </p:spPr>
      </p:pic>
      <p:pic>
        <p:nvPicPr>
          <p:cNvPr id="14" name="Picture 2">
            <a:extLst>
              <a:ext uri="{FF2B5EF4-FFF2-40B4-BE49-F238E27FC236}">
                <a16:creationId xmlns:a16="http://schemas.microsoft.com/office/drawing/2014/main" id="{7AB16554-6229-4036-9AE4-2EC9D3EB1C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88373" y="4066813"/>
            <a:ext cx="2452023" cy="15708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Connector 15">
            <a:extLst>
              <a:ext uri="{FF2B5EF4-FFF2-40B4-BE49-F238E27FC236}">
                <a16:creationId xmlns:a16="http://schemas.microsoft.com/office/drawing/2014/main" id="{AD0353BB-B95A-4B4B-B801-F3E92C59A468}"/>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1054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4" name="TextBox 3">
            <a:extLst>
              <a:ext uri="{FF2B5EF4-FFF2-40B4-BE49-F238E27FC236}">
                <a16:creationId xmlns:a16="http://schemas.microsoft.com/office/drawing/2014/main" id="{B4AC0370-D6B8-496D-82C4-35B538B9E3B1}"/>
              </a:ext>
            </a:extLst>
          </p:cNvPr>
          <p:cNvSpPr txBox="1"/>
          <p:nvPr/>
        </p:nvSpPr>
        <p:spPr>
          <a:xfrm>
            <a:off x="612242" y="486012"/>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Leading from the front</a:t>
            </a:r>
          </a:p>
        </p:txBody>
      </p:sp>
      <p:sp>
        <p:nvSpPr>
          <p:cNvPr id="2" name="Rectangle 1">
            <a:extLst>
              <a:ext uri="{FF2B5EF4-FFF2-40B4-BE49-F238E27FC236}">
                <a16:creationId xmlns:a16="http://schemas.microsoft.com/office/drawing/2014/main" id="{9A93532B-5058-41AA-83D6-C2E60A286FD6}"/>
              </a:ext>
            </a:extLst>
          </p:cNvPr>
          <p:cNvSpPr/>
          <p:nvPr/>
        </p:nvSpPr>
        <p:spPr>
          <a:xfrm>
            <a:off x="1091213" y="1586024"/>
            <a:ext cx="9080397" cy="1477328"/>
          </a:xfrm>
          <a:prstGeom prst="rect">
            <a:avLst/>
          </a:prstGeom>
        </p:spPr>
        <p:txBody>
          <a:bodyPr wrap="square">
            <a:spAutoFit/>
          </a:bodyPr>
          <a:lstStyle/>
          <a:p>
            <a:r>
              <a:rPr lang="en-GB" altLang="en-US" dirty="0"/>
              <a:t>Whilst 67% of businesses said they understand the benefits of a workforce that reflects their customer base*, a recent study found that just 8% of recruiters had recruited someone with a disability or long term health condition in the last year**.</a:t>
            </a:r>
          </a:p>
          <a:p>
            <a:r>
              <a:rPr lang="en-GB" altLang="en-US" dirty="0"/>
              <a:t>The scheme can help to translate those good intentions into action and show your associates that you have inclusive values. </a:t>
            </a:r>
          </a:p>
        </p:txBody>
      </p:sp>
      <p:sp>
        <p:nvSpPr>
          <p:cNvPr id="5" name="Rectangle 4">
            <a:extLst>
              <a:ext uri="{FF2B5EF4-FFF2-40B4-BE49-F238E27FC236}">
                <a16:creationId xmlns:a16="http://schemas.microsoft.com/office/drawing/2014/main" id="{2BFED010-4C0E-446A-9884-5B3D3C2D7E04}"/>
              </a:ext>
            </a:extLst>
          </p:cNvPr>
          <p:cNvSpPr/>
          <p:nvPr/>
        </p:nvSpPr>
        <p:spPr>
          <a:xfrm>
            <a:off x="183820" y="6361804"/>
            <a:ext cx="6096000" cy="415498"/>
          </a:xfrm>
          <a:prstGeom prst="rect">
            <a:avLst/>
          </a:prstGeom>
        </p:spPr>
        <p:txBody>
          <a:bodyPr>
            <a:spAutoFit/>
          </a:bodyPr>
          <a:lstStyle/>
          <a:p>
            <a:pPr lvl="0" defTabSz="457200">
              <a:buClr>
                <a:srgbClr val="513184"/>
              </a:buClr>
            </a:pPr>
            <a:r>
              <a:rPr lang="en-GB" altLang="en-US" sz="1050" dirty="0">
                <a:solidFill>
                  <a:prstClr val="black"/>
                </a:solidFill>
                <a:latin typeface="Arial"/>
              </a:rPr>
              <a:t>*</a:t>
            </a:r>
            <a:r>
              <a:rPr lang="en-GB" altLang="en-US" sz="1050" i="1" dirty="0">
                <a:solidFill>
                  <a:prstClr val="black"/>
                </a:solidFill>
                <a:latin typeface="Arial"/>
              </a:rPr>
              <a:t>Design with the end in mind Employer segmentation study, 2009</a:t>
            </a:r>
          </a:p>
          <a:p>
            <a:pPr lvl="0" defTabSz="457200">
              <a:buClr>
                <a:srgbClr val="513184"/>
              </a:buClr>
            </a:pPr>
            <a:r>
              <a:rPr lang="en-GB" altLang="en-US" sz="1050" i="1" dirty="0">
                <a:solidFill>
                  <a:prstClr val="black"/>
                </a:solidFill>
                <a:latin typeface="Arial"/>
              </a:rPr>
              <a:t>** Department for Work and Pensions. Employer Engagement and Experience Survey; 2013</a:t>
            </a:r>
          </a:p>
        </p:txBody>
      </p:sp>
      <p:pic>
        <p:nvPicPr>
          <p:cNvPr id="15" name="Picture 14">
            <a:extLst>
              <a:ext uri="{FF2B5EF4-FFF2-40B4-BE49-F238E27FC236}">
                <a16:creationId xmlns:a16="http://schemas.microsoft.com/office/drawing/2014/main" id="{62C97EBE-311B-45CA-9675-7588889EF2A0}"/>
              </a:ext>
            </a:extLst>
          </p:cNvPr>
          <p:cNvPicPr>
            <a:picLocks noChangeAspect="1"/>
          </p:cNvPicPr>
          <p:nvPr/>
        </p:nvPicPr>
        <p:blipFill rotWithShape="1">
          <a:blip r:embed="rId3"/>
          <a:srcRect l="3096" t="5151" r="2820" b="12433"/>
          <a:stretch/>
        </p:blipFill>
        <p:spPr>
          <a:xfrm>
            <a:off x="1394022" y="3507489"/>
            <a:ext cx="3166438" cy="1890189"/>
          </a:xfrm>
          <a:prstGeom prst="rect">
            <a:avLst/>
          </a:prstGeom>
        </p:spPr>
      </p:pic>
      <p:pic>
        <p:nvPicPr>
          <p:cNvPr id="16" name="Picture 15">
            <a:extLst>
              <a:ext uri="{FF2B5EF4-FFF2-40B4-BE49-F238E27FC236}">
                <a16:creationId xmlns:a16="http://schemas.microsoft.com/office/drawing/2014/main" id="{92438DF8-C93D-4D71-AFA5-D5E627344877}"/>
              </a:ext>
            </a:extLst>
          </p:cNvPr>
          <p:cNvPicPr>
            <a:picLocks noChangeAspect="1"/>
          </p:cNvPicPr>
          <p:nvPr/>
        </p:nvPicPr>
        <p:blipFill rotWithShape="1">
          <a:blip r:embed="rId4"/>
          <a:srcRect l="2496" t="4942" r="2338" b="11656"/>
          <a:stretch/>
        </p:blipFill>
        <p:spPr>
          <a:xfrm>
            <a:off x="4655139" y="3507489"/>
            <a:ext cx="3166438" cy="1894038"/>
          </a:xfrm>
          <a:prstGeom prst="rect">
            <a:avLst/>
          </a:prstGeom>
        </p:spPr>
      </p:pic>
      <p:pic>
        <p:nvPicPr>
          <p:cNvPr id="17" name="Picture 16">
            <a:extLst>
              <a:ext uri="{FF2B5EF4-FFF2-40B4-BE49-F238E27FC236}">
                <a16:creationId xmlns:a16="http://schemas.microsoft.com/office/drawing/2014/main" id="{43DABBD9-E9B3-467F-8A1B-AC7EF46889E9}"/>
              </a:ext>
            </a:extLst>
          </p:cNvPr>
          <p:cNvPicPr>
            <a:picLocks noChangeAspect="1"/>
          </p:cNvPicPr>
          <p:nvPr/>
        </p:nvPicPr>
        <p:blipFill rotWithShape="1">
          <a:blip r:embed="rId5"/>
          <a:srcRect l="2547" t="4351" r="2725" b="11649"/>
          <a:stretch/>
        </p:blipFill>
        <p:spPr>
          <a:xfrm>
            <a:off x="7916256" y="3507488"/>
            <a:ext cx="3118511" cy="1890189"/>
          </a:xfrm>
          <a:prstGeom prst="rect">
            <a:avLst/>
          </a:prstGeom>
        </p:spPr>
      </p:pic>
      <p:cxnSp>
        <p:nvCxnSpPr>
          <p:cNvPr id="18" name="Straight Connector 17">
            <a:extLst>
              <a:ext uri="{FF2B5EF4-FFF2-40B4-BE49-F238E27FC236}">
                <a16:creationId xmlns:a16="http://schemas.microsoft.com/office/drawing/2014/main" id="{BBBF4D70-3D98-4FFE-9695-97FCB0A4B1EE}"/>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8260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4" name="TextBox 3">
            <a:extLst>
              <a:ext uri="{FF2B5EF4-FFF2-40B4-BE49-F238E27FC236}">
                <a16:creationId xmlns:a16="http://schemas.microsoft.com/office/drawing/2014/main" id="{B4AC0370-D6B8-496D-82C4-35B538B9E3B1}"/>
              </a:ext>
            </a:extLst>
          </p:cNvPr>
          <p:cNvSpPr txBox="1"/>
          <p:nvPr/>
        </p:nvSpPr>
        <p:spPr>
          <a:xfrm>
            <a:off x="705836" y="584901"/>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How does it work?</a:t>
            </a:r>
          </a:p>
        </p:txBody>
      </p:sp>
      <p:sp>
        <p:nvSpPr>
          <p:cNvPr id="6" name="Rectangle 5">
            <a:extLst>
              <a:ext uri="{FF2B5EF4-FFF2-40B4-BE49-F238E27FC236}">
                <a16:creationId xmlns:a16="http://schemas.microsoft.com/office/drawing/2014/main" id="{58EEA405-5008-4DDB-9C05-854DDB5ED97E}"/>
              </a:ext>
            </a:extLst>
          </p:cNvPr>
          <p:cNvSpPr/>
          <p:nvPr/>
        </p:nvSpPr>
        <p:spPr>
          <a:xfrm>
            <a:off x="1091214" y="1809933"/>
            <a:ext cx="10142843" cy="1477328"/>
          </a:xfrm>
          <a:prstGeom prst="rect">
            <a:avLst/>
          </a:prstGeom>
        </p:spPr>
        <p:txBody>
          <a:bodyPr wrap="square">
            <a:spAutoFit/>
          </a:bodyPr>
          <a:lstStyle/>
          <a:p>
            <a:r>
              <a:rPr lang="en-GB" altLang="en-US" dirty="0">
                <a:latin typeface="Arial" panose="020B0604020202020204" pitchFamily="34" charset="0"/>
                <a:ea typeface="Calibri" panose="020F0502020204030204" pitchFamily="34" charset="0"/>
                <a:cs typeface="Arial" panose="020B0604020202020204" pitchFamily="34" charset="0"/>
              </a:rPr>
              <a:t>The Disability Confident scheme has three levels.</a:t>
            </a:r>
          </a:p>
          <a:p>
            <a:r>
              <a:rPr lang="en-GB" altLang="en-US" dirty="0">
                <a:latin typeface="Arial" panose="020B0604020202020204" pitchFamily="34" charset="0"/>
                <a:ea typeface="Calibri" panose="020F0502020204030204" pitchFamily="34" charset="0"/>
                <a:cs typeface="Arial" panose="020B0604020202020204" pitchFamily="34" charset="0"/>
              </a:rPr>
              <a:t>These are designed to support you on your Disability Confident journey.</a:t>
            </a:r>
          </a:p>
          <a:p>
            <a:r>
              <a:rPr lang="en-GB" altLang="en-US" dirty="0">
                <a:latin typeface="Arial" panose="020B0604020202020204" pitchFamily="34" charset="0"/>
                <a:ea typeface="Calibri" panose="020F0502020204030204" pitchFamily="34" charset="0"/>
                <a:cs typeface="Arial" panose="020B0604020202020204" pitchFamily="34" charset="0"/>
              </a:rPr>
              <a:t>Each level must completed before moving on to the next. </a:t>
            </a:r>
          </a:p>
          <a:p>
            <a:endParaRPr lang="en-GB" altLang="en-US" dirty="0">
              <a:latin typeface="Arial" panose="020B0604020202020204" pitchFamily="34" charset="0"/>
              <a:ea typeface="Calibri" panose="020F0502020204030204" pitchFamily="34" charset="0"/>
              <a:cs typeface="Arial" panose="020B0604020202020204" pitchFamily="34" charset="0"/>
            </a:endParaRPr>
          </a:p>
          <a:p>
            <a:r>
              <a:rPr lang="en-GB" altLang="en-US" dirty="0">
                <a:latin typeface="Arial" panose="020B0604020202020204" pitchFamily="34" charset="0"/>
                <a:ea typeface="Calibri" panose="020F0502020204030204" pitchFamily="34" charset="0"/>
                <a:cs typeface="Arial" panose="020B0604020202020204" pitchFamily="34" charset="0"/>
              </a:rPr>
              <a:t>The best part….  IT’S FREE to sign up</a:t>
            </a:r>
          </a:p>
        </p:txBody>
      </p:sp>
      <p:pic>
        <p:nvPicPr>
          <p:cNvPr id="11" name="Picture 10">
            <a:extLst>
              <a:ext uri="{FF2B5EF4-FFF2-40B4-BE49-F238E27FC236}">
                <a16:creationId xmlns:a16="http://schemas.microsoft.com/office/drawing/2014/main" id="{5BA27EC8-4DAA-46B9-A991-706123AE6542}"/>
              </a:ext>
            </a:extLst>
          </p:cNvPr>
          <p:cNvPicPr>
            <a:picLocks noChangeAspect="1"/>
          </p:cNvPicPr>
          <p:nvPr/>
        </p:nvPicPr>
        <p:blipFill rotWithShape="1">
          <a:blip r:embed="rId3"/>
          <a:srcRect b="74045"/>
          <a:stretch/>
        </p:blipFill>
        <p:spPr>
          <a:xfrm>
            <a:off x="1091214" y="3983560"/>
            <a:ext cx="2920375" cy="1482626"/>
          </a:xfrm>
          <a:prstGeom prst="rect">
            <a:avLst/>
          </a:prstGeom>
        </p:spPr>
      </p:pic>
      <p:sp>
        <p:nvSpPr>
          <p:cNvPr id="8" name="TextBox 7">
            <a:extLst>
              <a:ext uri="{FF2B5EF4-FFF2-40B4-BE49-F238E27FC236}">
                <a16:creationId xmlns:a16="http://schemas.microsoft.com/office/drawing/2014/main" id="{191B74DC-B211-4819-BD6E-2BE9EB9669BA}"/>
              </a:ext>
            </a:extLst>
          </p:cNvPr>
          <p:cNvSpPr txBox="1"/>
          <p:nvPr/>
        </p:nvSpPr>
        <p:spPr>
          <a:xfrm>
            <a:off x="1091214" y="3614228"/>
            <a:ext cx="1375954" cy="369332"/>
          </a:xfrm>
          <a:prstGeom prst="rect">
            <a:avLst/>
          </a:prstGeom>
          <a:noFill/>
        </p:spPr>
        <p:txBody>
          <a:bodyPr wrap="square" rtlCol="0">
            <a:spAutoFit/>
          </a:bodyPr>
          <a:lstStyle/>
          <a:p>
            <a:r>
              <a:rPr lang="en-GB" dirty="0">
                <a:solidFill>
                  <a:srgbClr val="B90166"/>
                </a:solidFill>
                <a:latin typeface="Arial" panose="020B0604020202020204" pitchFamily="34" charset="0"/>
                <a:cs typeface="Arial" panose="020B0604020202020204" pitchFamily="34" charset="0"/>
              </a:rPr>
              <a:t>Level 1</a:t>
            </a:r>
          </a:p>
        </p:txBody>
      </p:sp>
      <p:sp>
        <p:nvSpPr>
          <p:cNvPr id="9" name="TextBox 8">
            <a:extLst>
              <a:ext uri="{FF2B5EF4-FFF2-40B4-BE49-F238E27FC236}">
                <a16:creationId xmlns:a16="http://schemas.microsoft.com/office/drawing/2014/main" id="{41D91321-7F1F-408E-B1CC-29928925E4FF}"/>
              </a:ext>
            </a:extLst>
          </p:cNvPr>
          <p:cNvSpPr txBox="1"/>
          <p:nvPr/>
        </p:nvSpPr>
        <p:spPr>
          <a:xfrm>
            <a:off x="5253909" y="4131606"/>
            <a:ext cx="4554583" cy="923330"/>
          </a:xfrm>
          <a:prstGeom prst="rect">
            <a:avLst/>
          </a:prstGeom>
          <a:noFill/>
        </p:spPr>
        <p:txBody>
          <a:bodyPr wrap="square" rtlCol="0">
            <a:spAutoFit/>
          </a:bodyPr>
          <a:lstStyle/>
          <a:p>
            <a:r>
              <a:rPr lang="en-GB" dirty="0">
                <a:solidFill>
                  <a:srgbClr val="B90166"/>
                </a:solidFill>
                <a:latin typeface="Arial" panose="020B0604020202020204" pitchFamily="34" charset="0"/>
                <a:cs typeface="Arial" panose="020B0604020202020204" pitchFamily="34" charset="0"/>
              </a:rPr>
              <a:t>Level 1 </a:t>
            </a:r>
            <a:r>
              <a:rPr lang="en-GB" dirty="0">
                <a:latin typeface="Arial" panose="020B0604020202020204" pitchFamily="34" charset="0"/>
                <a:cs typeface="Arial" panose="020B0604020202020204" pitchFamily="34" charset="0"/>
              </a:rPr>
              <a:t>is simply signing up with your commitment and starting your Disability Confident journey</a:t>
            </a:r>
          </a:p>
        </p:txBody>
      </p:sp>
      <p:cxnSp>
        <p:nvCxnSpPr>
          <p:cNvPr id="18" name="Straight Connector 17">
            <a:extLst>
              <a:ext uri="{FF2B5EF4-FFF2-40B4-BE49-F238E27FC236}">
                <a16:creationId xmlns:a16="http://schemas.microsoft.com/office/drawing/2014/main" id="{5D4D12B8-A08A-49D6-A347-129E13027151}"/>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5629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6" name="Rectangle 5">
            <a:extLst>
              <a:ext uri="{FF2B5EF4-FFF2-40B4-BE49-F238E27FC236}">
                <a16:creationId xmlns:a16="http://schemas.microsoft.com/office/drawing/2014/main" id="{58EEA405-5008-4DDB-9C05-854DDB5ED97E}"/>
              </a:ext>
            </a:extLst>
          </p:cNvPr>
          <p:cNvSpPr/>
          <p:nvPr/>
        </p:nvSpPr>
        <p:spPr>
          <a:xfrm>
            <a:off x="1091214" y="1809933"/>
            <a:ext cx="10142843" cy="1477328"/>
          </a:xfrm>
          <a:prstGeom prst="rect">
            <a:avLst/>
          </a:prstGeom>
        </p:spPr>
        <p:txBody>
          <a:bodyPr wrap="square">
            <a:spAutoFit/>
          </a:bodyPr>
          <a:lstStyle/>
          <a:p>
            <a:r>
              <a:rPr lang="en-GB" altLang="en-US" dirty="0">
                <a:latin typeface="Arial" panose="020B0604020202020204" pitchFamily="34" charset="0"/>
                <a:ea typeface="Calibri" panose="020F0502020204030204" pitchFamily="34" charset="0"/>
                <a:cs typeface="Arial" panose="020B0604020202020204" pitchFamily="34" charset="0"/>
              </a:rPr>
              <a:t>The Disability Confident scheme has three levels.</a:t>
            </a:r>
          </a:p>
          <a:p>
            <a:r>
              <a:rPr lang="en-GB" altLang="en-US" dirty="0">
                <a:latin typeface="Arial" panose="020B0604020202020204" pitchFamily="34" charset="0"/>
                <a:ea typeface="Calibri" panose="020F0502020204030204" pitchFamily="34" charset="0"/>
                <a:cs typeface="Arial" panose="020B0604020202020204" pitchFamily="34" charset="0"/>
              </a:rPr>
              <a:t>These are designed to support you on your Disability Confident journey.</a:t>
            </a:r>
          </a:p>
          <a:p>
            <a:r>
              <a:rPr lang="en-GB" altLang="en-US" dirty="0">
                <a:latin typeface="Arial" panose="020B0604020202020204" pitchFamily="34" charset="0"/>
                <a:ea typeface="Calibri" panose="020F0502020204030204" pitchFamily="34" charset="0"/>
                <a:cs typeface="Arial" panose="020B0604020202020204" pitchFamily="34" charset="0"/>
              </a:rPr>
              <a:t>Each level must completed before moving on to the next. </a:t>
            </a:r>
          </a:p>
          <a:p>
            <a:endParaRPr lang="en-GB" altLang="en-US" dirty="0">
              <a:latin typeface="Arial" panose="020B0604020202020204" pitchFamily="34" charset="0"/>
              <a:ea typeface="Calibri" panose="020F0502020204030204" pitchFamily="34" charset="0"/>
              <a:cs typeface="Arial" panose="020B0604020202020204" pitchFamily="34" charset="0"/>
            </a:endParaRPr>
          </a:p>
          <a:p>
            <a:r>
              <a:rPr lang="en-GB" altLang="en-US" dirty="0">
                <a:latin typeface="Arial" panose="020B0604020202020204" pitchFamily="34" charset="0"/>
                <a:ea typeface="Calibri" panose="020F0502020204030204" pitchFamily="34" charset="0"/>
                <a:cs typeface="Arial" panose="020B0604020202020204" pitchFamily="34" charset="0"/>
              </a:rPr>
              <a:t>The best part….  IT’S FREE to sign up</a:t>
            </a:r>
          </a:p>
        </p:txBody>
      </p:sp>
      <p:pic>
        <p:nvPicPr>
          <p:cNvPr id="7" name="Picture 6">
            <a:extLst>
              <a:ext uri="{FF2B5EF4-FFF2-40B4-BE49-F238E27FC236}">
                <a16:creationId xmlns:a16="http://schemas.microsoft.com/office/drawing/2014/main" id="{C86D9E42-075E-4D7F-A385-FEBFB18B908A}"/>
              </a:ext>
            </a:extLst>
          </p:cNvPr>
          <p:cNvPicPr>
            <a:picLocks noChangeAspect="1"/>
          </p:cNvPicPr>
          <p:nvPr/>
        </p:nvPicPr>
        <p:blipFill rotWithShape="1">
          <a:blip r:embed="rId3"/>
          <a:srcRect t="36046" b="38000"/>
          <a:stretch/>
        </p:blipFill>
        <p:spPr>
          <a:xfrm>
            <a:off x="1154816" y="4022665"/>
            <a:ext cx="2843349" cy="1443521"/>
          </a:xfrm>
          <a:prstGeom prst="rect">
            <a:avLst/>
          </a:prstGeom>
        </p:spPr>
      </p:pic>
      <p:sp>
        <p:nvSpPr>
          <p:cNvPr id="8" name="TextBox 7">
            <a:extLst>
              <a:ext uri="{FF2B5EF4-FFF2-40B4-BE49-F238E27FC236}">
                <a16:creationId xmlns:a16="http://schemas.microsoft.com/office/drawing/2014/main" id="{D8894F29-2A04-4200-85CF-6F636769EF51}"/>
              </a:ext>
            </a:extLst>
          </p:cNvPr>
          <p:cNvSpPr txBox="1"/>
          <p:nvPr/>
        </p:nvSpPr>
        <p:spPr>
          <a:xfrm>
            <a:off x="1091214" y="3679357"/>
            <a:ext cx="1375954" cy="369332"/>
          </a:xfrm>
          <a:prstGeom prst="rect">
            <a:avLst/>
          </a:prstGeom>
          <a:noFill/>
        </p:spPr>
        <p:txBody>
          <a:bodyPr wrap="square" rtlCol="0">
            <a:spAutoFit/>
          </a:bodyPr>
          <a:lstStyle/>
          <a:p>
            <a:r>
              <a:rPr lang="en-GB" dirty="0">
                <a:solidFill>
                  <a:srgbClr val="5C3896"/>
                </a:solidFill>
                <a:latin typeface="Arial" panose="020B0604020202020204" pitchFamily="34" charset="0"/>
                <a:cs typeface="Arial" panose="020B0604020202020204" pitchFamily="34" charset="0"/>
              </a:rPr>
              <a:t>Level 2</a:t>
            </a:r>
          </a:p>
        </p:txBody>
      </p:sp>
      <p:sp>
        <p:nvSpPr>
          <p:cNvPr id="9" name="TextBox 8">
            <a:extLst>
              <a:ext uri="{FF2B5EF4-FFF2-40B4-BE49-F238E27FC236}">
                <a16:creationId xmlns:a16="http://schemas.microsoft.com/office/drawing/2014/main" id="{FBB8C5CD-37C9-4B25-B822-485040884AEC}"/>
              </a:ext>
            </a:extLst>
          </p:cNvPr>
          <p:cNvSpPr txBox="1"/>
          <p:nvPr/>
        </p:nvSpPr>
        <p:spPr>
          <a:xfrm>
            <a:off x="5245200" y="3864023"/>
            <a:ext cx="5050973" cy="2031325"/>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The two themes of Disability Confident are;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Getting the right people for your business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Keeping and developing your people</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To achieve </a:t>
            </a:r>
            <a:r>
              <a:rPr lang="en-GB" dirty="0">
                <a:solidFill>
                  <a:srgbClr val="5C3896"/>
                </a:solidFill>
                <a:latin typeface="Arial" panose="020B0604020202020204" pitchFamily="34" charset="0"/>
                <a:cs typeface="Arial" panose="020B0604020202020204" pitchFamily="34" charset="0"/>
              </a:rPr>
              <a:t>Level 2</a:t>
            </a:r>
            <a:r>
              <a:rPr lang="en-GB" dirty="0">
                <a:latin typeface="Arial" panose="020B0604020202020204" pitchFamily="34" charset="0"/>
                <a:cs typeface="Arial" panose="020B0604020202020204" pitchFamily="34" charset="0"/>
              </a:rPr>
              <a:t>, an employer will be asked to provide examples of how they are achieving these two themes</a:t>
            </a:r>
          </a:p>
        </p:txBody>
      </p:sp>
      <p:cxnSp>
        <p:nvCxnSpPr>
          <p:cNvPr id="10" name="Straight Connector 9">
            <a:extLst>
              <a:ext uri="{FF2B5EF4-FFF2-40B4-BE49-F238E27FC236}">
                <a16:creationId xmlns:a16="http://schemas.microsoft.com/office/drawing/2014/main" id="{A35403A8-F3A5-482F-84F5-0331F06BF801}"/>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FF3D982-48FD-4FEA-9CE9-E32FBEDD3C53}"/>
              </a:ext>
            </a:extLst>
          </p:cNvPr>
          <p:cNvSpPr txBox="1"/>
          <p:nvPr/>
        </p:nvSpPr>
        <p:spPr>
          <a:xfrm>
            <a:off x="705836" y="584901"/>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How does it work?</a:t>
            </a:r>
          </a:p>
        </p:txBody>
      </p:sp>
    </p:spTree>
    <p:extLst>
      <p:ext uri="{BB962C8B-B14F-4D97-AF65-F5344CB8AC3E}">
        <p14:creationId xmlns:p14="http://schemas.microsoft.com/office/powerpoint/2010/main" val="1073561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6" name="Rectangle 5">
            <a:extLst>
              <a:ext uri="{FF2B5EF4-FFF2-40B4-BE49-F238E27FC236}">
                <a16:creationId xmlns:a16="http://schemas.microsoft.com/office/drawing/2014/main" id="{58EEA405-5008-4DDB-9C05-854DDB5ED97E}"/>
              </a:ext>
            </a:extLst>
          </p:cNvPr>
          <p:cNvSpPr/>
          <p:nvPr/>
        </p:nvSpPr>
        <p:spPr>
          <a:xfrm>
            <a:off x="1091214" y="1809933"/>
            <a:ext cx="10142843" cy="1477328"/>
          </a:xfrm>
          <a:prstGeom prst="rect">
            <a:avLst/>
          </a:prstGeom>
        </p:spPr>
        <p:txBody>
          <a:bodyPr wrap="square">
            <a:spAutoFit/>
          </a:bodyPr>
          <a:lstStyle/>
          <a:p>
            <a:r>
              <a:rPr lang="en-GB" altLang="en-US" dirty="0">
                <a:latin typeface="Arial" panose="020B0604020202020204" pitchFamily="34" charset="0"/>
                <a:ea typeface="Calibri" panose="020F0502020204030204" pitchFamily="34" charset="0"/>
                <a:cs typeface="Arial" panose="020B0604020202020204" pitchFamily="34" charset="0"/>
              </a:rPr>
              <a:t>The Disability Confident scheme has three levels.</a:t>
            </a:r>
          </a:p>
          <a:p>
            <a:r>
              <a:rPr lang="en-GB" altLang="en-US" dirty="0">
                <a:latin typeface="Arial" panose="020B0604020202020204" pitchFamily="34" charset="0"/>
                <a:ea typeface="Calibri" panose="020F0502020204030204" pitchFamily="34" charset="0"/>
                <a:cs typeface="Arial" panose="020B0604020202020204" pitchFamily="34" charset="0"/>
              </a:rPr>
              <a:t>These are designed to support you on your Disability Confident journey.</a:t>
            </a:r>
          </a:p>
          <a:p>
            <a:r>
              <a:rPr lang="en-GB" altLang="en-US" dirty="0">
                <a:latin typeface="Arial" panose="020B0604020202020204" pitchFamily="34" charset="0"/>
                <a:ea typeface="Calibri" panose="020F0502020204030204" pitchFamily="34" charset="0"/>
                <a:cs typeface="Arial" panose="020B0604020202020204" pitchFamily="34" charset="0"/>
              </a:rPr>
              <a:t>Each level must completed before moving on to the next. </a:t>
            </a:r>
          </a:p>
          <a:p>
            <a:endParaRPr lang="en-GB" altLang="en-US" dirty="0">
              <a:latin typeface="Arial" panose="020B0604020202020204" pitchFamily="34" charset="0"/>
              <a:ea typeface="Calibri" panose="020F0502020204030204" pitchFamily="34" charset="0"/>
              <a:cs typeface="Arial" panose="020B0604020202020204" pitchFamily="34" charset="0"/>
            </a:endParaRPr>
          </a:p>
          <a:p>
            <a:r>
              <a:rPr lang="en-GB" altLang="en-US" dirty="0">
                <a:latin typeface="Arial" panose="020B0604020202020204" pitchFamily="34" charset="0"/>
                <a:ea typeface="Calibri" panose="020F0502020204030204" pitchFamily="34" charset="0"/>
                <a:cs typeface="Arial" panose="020B0604020202020204" pitchFamily="34" charset="0"/>
              </a:rPr>
              <a:t>The best part….  IT’S FREE to sign up</a:t>
            </a:r>
          </a:p>
        </p:txBody>
      </p:sp>
      <p:pic>
        <p:nvPicPr>
          <p:cNvPr id="7" name="Picture 6">
            <a:extLst>
              <a:ext uri="{FF2B5EF4-FFF2-40B4-BE49-F238E27FC236}">
                <a16:creationId xmlns:a16="http://schemas.microsoft.com/office/drawing/2014/main" id="{7A14009A-2179-4C0D-9D77-C6EF13B46E93}"/>
              </a:ext>
            </a:extLst>
          </p:cNvPr>
          <p:cNvPicPr>
            <a:picLocks noChangeAspect="1"/>
          </p:cNvPicPr>
          <p:nvPr/>
        </p:nvPicPr>
        <p:blipFill rotWithShape="1">
          <a:blip r:embed="rId3"/>
          <a:srcRect t="75028" b="2"/>
          <a:stretch/>
        </p:blipFill>
        <p:spPr>
          <a:xfrm>
            <a:off x="1154816" y="4054983"/>
            <a:ext cx="2889243" cy="1411203"/>
          </a:xfrm>
          <a:prstGeom prst="rect">
            <a:avLst/>
          </a:prstGeom>
        </p:spPr>
      </p:pic>
      <p:sp>
        <p:nvSpPr>
          <p:cNvPr id="8" name="TextBox 7">
            <a:extLst>
              <a:ext uri="{FF2B5EF4-FFF2-40B4-BE49-F238E27FC236}">
                <a16:creationId xmlns:a16="http://schemas.microsoft.com/office/drawing/2014/main" id="{065F2C6A-E948-4045-A67C-459FDE95FA60}"/>
              </a:ext>
            </a:extLst>
          </p:cNvPr>
          <p:cNvSpPr txBox="1"/>
          <p:nvPr/>
        </p:nvSpPr>
        <p:spPr>
          <a:xfrm>
            <a:off x="1091214" y="3685651"/>
            <a:ext cx="1375954" cy="369332"/>
          </a:xfrm>
          <a:prstGeom prst="rect">
            <a:avLst/>
          </a:prstGeom>
          <a:noFill/>
        </p:spPr>
        <p:txBody>
          <a:bodyPr wrap="square" rtlCol="0">
            <a:spAutoFit/>
          </a:bodyPr>
          <a:lstStyle/>
          <a:p>
            <a:r>
              <a:rPr lang="en-GB" dirty="0">
                <a:solidFill>
                  <a:srgbClr val="447C1F"/>
                </a:solidFill>
                <a:latin typeface="Arial" panose="020B0604020202020204" pitchFamily="34" charset="0"/>
                <a:cs typeface="Arial" panose="020B0604020202020204" pitchFamily="34" charset="0"/>
              </a:rPr>
              <a:t>Level 3</a:t>
            </a:r>
          </a:p>
        </p:txBody>
      </p:sp>
      <p:sp>
        <p:nvSpPr>
          <p:cNvPr id="9" name="TextBox 8">
            <a:extLst>
              <a:ext uri="{FF2B5EF4-FFF2-40B4-BE49-F238E27FC236}">
                <a16:creationId xmlns:a16="http://schemas.microsoft.com/office/drawing/2014/main" id="{02EC1092-2367-46EA-8190-CFCB9E4E1343}"/>
              </a:ext>
            </a:extLst>
          </p:cNvPr>
          <p:cNvSpPr txBox="1"/>
          <p:nvPr/>
        </p:nvSpPr>
        <p:spPr>
          <a:xfrm>
            <a:off x="5236492" y="4298919"/>
            <a:ext cx="4554583" cy="1477328"/>
          </a:xfrm>
          <a:prstGeom prst="rect">
            <a:avLst/>
          </a:prstGeom>
          <a:noFill/>
        </p:spPr>
        <p:txBody>
          <a:bodyPr wrap="square" rtlCol="0">
            <a:spAutoFit/>
          </a:bodyPr>
          <a:lstStyle/>
          <a:p>
            <a:r>
              <a:rPr lang="en-GB" dirty="0">
                <a:solidFill>
                  <a:srgbClr val="447C1F"/>
                </a:solidFill>
                <a:latin typeface="Arial" panose="020B0604020202020204" pitchFamily="34" charset="0"/>
                <a:cs typeface="Arial" panose="020B0604020202020204" pitchFamily="34" charset="0"/>
              </a:rPr>
              <a:t>Level 3 </a:t>
            </a:r>
            <a:r>
              <a:rPr lang="en-GB" dirty="0">
                <a:latin typeface="Arial" panose="020B0604020202020204" pitchFamily="34" charset="0"/>
                <a:cs typeface="Arial" panose="020B0604020202020204" pitchFamily="34" charset="0"/>
              </a:rPr>
              <a:t>involves acting as a champion within your local and business communities.</a:t>
            </a:r>
          </a:p>
          <a:p>
            <a:r>
              <a:rPr lang="en-GB" dirty="0">
                <a:latin typeface="Arial" panose="020B0604020202020204" pitchFamily="34" charset="0"/>
                <a:cs typeface="Arial" panose="020B0604020202020204" pitchFamily="34" charset="0"/>
              </a:rPr>
              <a:t>An assessment of the employer’s </a:t>
            </a:r>
            <a:r>
              <a:rPr lang="en-GB" dirty="0">
                <a:solidFill>
                  <a:srgbClr val="5C3896"/>
                </a:solidFill>
                <a:latin typeface="Arial" panose="020B0604020202020204" pitchFamily="34" charset="0"/>
                <a:cs typeface="Arial" panose="020B0604020202020204" pitchFamily="34" charset="0"/>
              </a:rPr>
              <a:t>Level 2</a:t>
            </a:r>
            <a:r>
              <a:rPr lang="en-GB" dirty="0">
                <a:latin typeface="Arial" panose="020B0604020202020204" pitchFamily="34" charset="0"/>
                <a:cs typeface="Arial" panose="020B0604020202020204" pitchFamily="34" charset="0"/>
              </a:rPr>
              <a:t> criteria would also need to take place</a:t>
            </a:r>
          </a:p>
        </p:txBody>
      </p:sp>
      <p:cxnSp>
        <p:nvCxnSpPr>
          <p:cNvPr id="10" name="Straight Connector 9">
            <a:extLst>
              <a:ext uri="{FF2B5EF4-FFF2-40B4-BE49-F238E27FC236}">
                <a16:creationId xmlns:a16="http://schemas.microsoft.com/office/drawing/2014/main" id="{34D7AAF2-5526-4B98-B0CC-30F2D8E38A9B}"/>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A806B4E-6397-4508-B1B0-51D141798BBA}"/>
              </a:ext>
            </a:extLst>
          </p:cNvPr>
          <p:cNvSpPr txBox="1"/>
          <p:nvPr/>
        </p:nvSpPr>
        <p:spPr>
          <a:xfrm>
            <a:off x="705836" y="584901"/>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How does it work?</a:t>
            </a:r>
          </a:p>
        </p:txBody>
      </p:sp>
    </p:spTree>
    <p:extLst>
      <p:ext uri="{BB962C8B-B14F-4D97-AF65-F5344CB8AC3E}">
        <p14:creationId xmlns:p14="http://schemas.microsoft.com/office/powerpoint/2010/main" val="1134937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6" name="Rectangle 5">
            <a:extLst>
              <a:ext uri="{FF2B5EF4-FFF2-40B4-BE49-F238E27FC236}">
                <a16:creationId xmlns:a16="http://schemas.microsoft.com/office/drawing/2014/main" id="{58EEA405-5008-4DDB-9C05-854DDB5ED97E}"/>
              </a:ext>
            </a:extLst>
          </p:cNvPr>
          <p:cNvSpPr/>
          <p:nvPr/>
        </p:nvSpPr>
        <p:spPr>
          <a:xfrm>
            <a:off x="1091214" y="1809933"/>
            <a:ext cx="10142843" cy="646331"/>
          </a:xfrm>
          <a:prstGeom prst="rect">
            <a:avLst/>
          </a:prstGeom>
        </p:spPr>
        <p:txBody>
          <a:bodyPr wrap="square">
            <a:spAutoFit/>
          </a:bodyPr>
          <a:lstStyle/>
          <a:p>
            <a:r>
              <a:rPr lang="en-GB" altLang="en-US" dirty="0">
                <a:latin typeface="Arial" panose="020B0604020202020204" pitchFamily="34" charset="0"/>
                <a:ea typeface="Calibri" panose="020F0502020204030204" pitchFamily="34" charset="0"/>
                <a:cs typeface="Arial" panose="020B0604020202020204" pitchFamily="34" charset="0"/>
              </a:rPr>
              <a:t>To join </a:t>
            </a:r>
            <a:r>
              <a:rPr lang="en-GB" altLang="en-US" dirty="0">
                <a:solidFill>
                  <a:srgbClr val="B90166"/>
                </a:solidFill>
                <a:latin typeface="Arial" panose="020B0604020202020204" pitchFamily="34" charset="0"/>
                <a:ea typeface="Calibri" panose="020F0502020204030204" pitchFamily="34" charset="0"/>
                <a:cs typeface="Arial" panose="020B0604020202020204" pitchFamily="34" charset="0"/>
              </a:rPr>
              <a:t>Level 1</a:t>
            </a:r>
            <a:r>
              <a:rPr lang="en-GB" altLang="en-US" dirty="0">
                <a:latin typeface="Arial" panose="020B0604020202020204" pitchFamily="34" charset="0"/>
                <a:ea typeface="Calibri" panose="020F0502020204030204" pitchFamily="34" charset="0"/>
                <a:cs typeface="Arial" panose="020B0604020202020204" pitchFamily="34" charset="0"/>
              </a:rPr>
              <a:t>, employers should visit the website below and fill out the sign-up form.</a:t>
            </a:r>
          </a:p>
          <a:p>
            <a:r>
              <a:rPr lang="en-GB" altLang="en-US" dirty="0">
                <a:latin typeface="Arial" panose="020B0604020202020204" pitchFamily="34" charset="0"/>
                <a:ea typeface="Calibri" panose="020F0502020204030204" pitchFamily="34" charset="0"/>
                <a:cs typeface="Arial" panose="020B0604020202020204" pitchFamily="34" charset="0"/>
              </a:rPr>
              <a:t>Employers will need to provide the following information in order to join </a:t>
            </a:r>
            <a:r>
              <a:rPr lang="en-GB" altLang="en-US" dirty="0">
                <a:solidFill>
                  <a:srgbClr val="B90166"/>
                </a:solidFill>
                <a:latin typeface="Arial" panose="020B0604020202020204" pitchFamily="34" charset="0"/>
                <a:ea typeface="Calibri" panose="020F0502020204030204" pitchFamily="34" charset="0"/>
                <a:cs typeface="Arial" panose="020B0604020202020204" pitchFamily="34" charset="0"/>
              </a:rPr>
              <a:t>Level 1</a:t>
            </a:r>
            <a:r>
              <a:rPr lang="en-GB" altLang="en-US" dirty="0">
                <a:latin typeface="Arial" panose="020B0604020202020204" pitchFamily="34" charset="0"/>
                <a:ea typeface="Calibri" panose="020F0502020204030204" pitchFamily="34" charset="0"/>
                <a:cs typeface="Arial" panose="020B0604020202020204" pitchFamily="34" charset="0"/>
              </a:rPr>
              <a:t>.</a:t>
            </a:r>
          </a:p>
        </p:txBody>
      </p:sp>
      <p:cxnSp>
        <p:nvCxnSpPr>
          <p:cNvPr id="10" name="Straight Connector 9">
            <a:extLst>
              <a:ext uri="{FF2B5EF4-FFF2-40B4-BE49-F238E27FC236}">
                <a16:creationId xmlns:a16="http://schemas.microsoft.com/office/drawing/2014/main" id="{34D7AAF2-5526-4B98-B0CC-30F2D8E38A9B}"/>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2BD9302-B09E-4F7A-B22A-68FAE47CE9C7}"/>
              </a:ext>
            </a:extLst>
          </p:cNvPr>
          <p:cNvSpPr txBox="1"/>
          <p:nvPr/>
        </p:nvSpPr>
        <p:spPr>
          <a:xfrm>
            <a:off x="705836" y="584901"/>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Where to begin?</a:t>
            </a:r>
          </a:p>
        </p:txBody>
      </p:sp>
      <p:sp>
        <p:nvSpPr>
          <p:cNvPr id="2" name="Rectangle 1">
            <a:extLst>
              <a:ext uri="{FF2B5EF4-FFF2-40B4-BE49-F238E27FC236}">
                <a16:creationId xmlns:a16="http://schemas.microsoft.com/office/drawing/2014/main" id="{2250482A-15F8-471F-B2E2-E7EF1292CB12}"/>
              </a:ext>
            </a:extLst>
          </p:cNvPr>
          <p:cNvSpPr/>
          <p:nvPr/>
        </p:nvSpPr>
        <p:spPr>
          <a:xfrm>
            <a:off x="2746158" y="2564589"/>
            <a:ext cx="6096000" cy="2308324"/>
          </a:xfrm>
          <a:prstGeom prst="rect">
            <a:avLst/>
          </a:prstGeom>
        </p:spPr>
        <p:txBody>
          <a:bodyPr>
            <a:spAutoFit/>
          </a:bodyPr>
          <a:lstStyle/>
          <a:p>
            <a:pPr lvl="1">
              <a:buFont typeface="Arial" charset="0"/>
              <a:buChar char="–"/>
              <a:defRPr/>
            </a:pPr>
            <a:r>
              <a:rPr lang="en-GB" dirty="0">
                <a:latin typeface="Arial" panose="020B0604020202020204" pitchFamily="34" charset="0"/>
                <a:cs typeface="Arial" panose="020B0604020202020204" pitchFamily="34" charset="0"/>
              </a:rPr>
              <a:t> 	provide their business details</a:t>
            </a:r>
          </a:p>
          <a:p>
            <a:pPr lvl="1">
              <a:buFont typeface="Arial" charset="0"/>
              <a:buChar char="–"/>
              <a:defRPr/>
            </a:pPr>
            <a:r>
              <a:rPr lang="en-GB" dirty="0">
                <a:latin typeface="Arial" panose="020B0604020202020204" pitchFamily="34" charset="0"/>
                <a:cs typeface="Arial" panose="020B0604020202020204" pitchFamily="34" charset="0"/>
              </a:rPr>
              <a:t> 	sign up to the Disability Confident commitments, 	which include having inclusive recruitment 	processes and providing reasonable adjustments 	to support disabled employees</a:t>
            </a:r>
          </a:p>
          <a:p>
            <a:pPr lvl="1">
              <a:buFont typeface="Arial" charset="0"/>
              <a:buChar char="–"/>
              <a:defRPr/>
            </a:pPr>
            <a:r>
              <a:rPr lang="en-GB" dirty="0">
                <a:latin typeface="Arial" panose="020B0604020202020204" pitchFamily="34" charset="0"/>
                <a:cs typeface="Arial" panose="020B0604020202020204" pitchFamily="34" charset="0"/>
              </a:rPr>
              <a:t> 	identify at least one thing that they can do that 	will make a difference for disabled people, such 	as;</a:t>
            </a:r>
          </a:p>
        </p:txBody>
      </p:sp>
      <p:sp>
        <p:nvSpPr>
          <p:cNvPr id="14" name="TextBox 13">
            <a:extLst>
              <a:ext uri="{FF2B5EF4-FFF2-40B4-BE49-F238E27FC236}">
                <a16:creationId xmlns:a16="http://schemas.microsoft.com/office/drawing/2014/main" id="{7C47BDF1-F828-445A-BCDF-5C2869C94096}"/>
              </a:ext>
            </a:extLst>
          </p:cNvPr>
          <p:cNvSpPr txBox="1"/>
          <p:nvPr/>
        </p:nvSpPr>
        <p:spPr>
          <a:xfrm>
            <a:off x="1557658" y="5980711"/>
            <a:ext cx="8472999" cy="584775"/>
          </a:xfrm>
          <a:prstGeom prst="rect">
            <a:avLst/>
          </a:prstGeom>
          <a:noFill/>
        </p:spPr>
        <p:txBody>
          <a:bodyPr wrap="square" rtlCol="0">
            <a:spAutoFit/>
          </a:bodyPr>
          <a:lstStyle/>
          <a:p>
            <a:pPr algn="ctr"/>
            <a:r>
              <a:rPr lang="en-GB" sz="3200" b="1" dirty="0">
                <a:solidFill>
                  <a:srgbClr val="5C3896"/>
                </a:solidFill>
                <a:latin typeface="Arial Nova" panose="020B0504020202020204" pitchFamily="34" charset="0"/>
                <a:hlinkClick r:id="rId3"/>
              </a:rPr>
              <a:t>www.Gov.uk/disability-confident</a:t>
            </a:r>
            <a:endParaRPr lang="en-GB" sz="3200" b="1" dirty="0">
              <a:solidFill>
                <a:srgbClr val="5C3896"/>
              </a:solidFill>
              <a:latin typeface="Arial Nova" panose="020B0504020202020204" pitchFamily="34" charset="0"/>
            </a:endParaRPr>
          </a:p>
        </p:txBody>
      </p:sp>
      <p:pic>
        <p:nvPicPr>
          <p:cNvPr id="15" name="Picture 14">
            <a:extLst>
              <a:ext uri="{FF2B5EF4-FFF2-40B4-BE49-F238E27FC236}">
                <a16:creationId xmlns:a16="http://schemas.microsoft.com/office/drawing/2014/main" id="{25F2680C-66A1-48EE-8FD0-6AD325AD970B}"/>
              </a:ext>
            </a:extLst>
          </p:cNvPr>
          <p:cNvPicPr>
            <a:picLocks noChangeAspect="1"/>
          </p:cNvPicPr>
          <p:nvPr/>
        </p:nvPicPr>
        <p:blipFill rotWithShape="1">
          <a:blip r:embed="rId4"/>
          <a:srcRect b="74045"/>
          <a:stretch/>
        </p:blipFill>
        <p:spPr>
          <a:xfrm>
            <a:off x="3539667" y="488905"/>
            <a:ext cx="1460188" cy="741313"/>
          </a:xfrm>
          <a:prstGeom prst="rect">
            <a:avLst/>
          </a:prstGeom>
        </p:spPr>
      </p:pic>
      <p:sp>
        <p:nvSpPr>
          <p:cNvPr id="5" name="TextBox 4">
            <a:extLst>
              <a:ext uri="{FF2B5EF4-FFF2-40B4-BE49-F238E27FC236}">
                <a16:creationId xmlns:a16="http://schemas.microsoft.com/office/drawing/2014/main" id="{31AA2B00-9DFA-46FA-9D54-5F2BA5C0C9A5}"/>
              </a:ext>
            </a:extLst>
          </p:cNvPr>
          <p:cNvSpPr txBox="1"/>
          <p:nvPr/>
        </p:nvSpPr>
        <p:spPr>
          <a:xfrm>
            <a:off x="4253915" y="4872912"/>
            <a:ext cx="2263787" cy="1015663"/>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Work Experience</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Job Shadowing</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Internships</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Apprenticeships</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Work Trial</a:t>
            </a:r>
          </a:p>
        </p:txBody>
      </p:sp>
      <p:sp>
        <p:nvSpPr>
          <p:cNvPr id="16" name="TextBox 15">
            <a:extLst>
              <a:ext uri="{FF2B5EF4-FFF2-40B4-BE49-F238E27FC236}">
                <a16:creationId xmlns:a16="http://schemas.microsoft.com/office/drawing/2014/main" id="{BCA3CB26-2EA5-4F09-9ED2-6AD3A319CEDB}"/>
              </a:ext>
            </a:extLst>
          </p:cNvPr>
          <p:cNvSpPr txBox="1"/>
          <p:nvPr/>
        </p:nvSpPr>
        <p:spPr>
          <a:xfrm>
            <a:off x="6335929" y="4872912"/>
            <a:ext cx="2263787" cy="1015663"/>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Traineeships</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Paid Employment</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Student Placements</a:t>
            </a:r>
          </a:p>
          <a:p>
            <a:pPr marL="171450" indent="-171450">
              <a:buFont typeface="Arial" panose="020B0604020202020204" pitchFamily="34" charset="0"/>
              <a:buChar char="•"/>
            </a:pPr>
            <a:r>
              <a:rPr lang="en-GB" sz="1200" dirty="0">
                <a:latin typeface="Arial" panose="020B0604020202020204" pitchFamily="34" charset="0"/>
                <a:cs typeface="Arial" panose="020B0604020202020204" pitchFamily="34" charset="0"/>
              </a:rPr>
              <a:t>Sector-based work academy placements</a:t>
            </a:r>
          </a:p>
        </p:txBody>
      </p:sp>
    </p:spTree>
    <p:extLst>
      <p:ext uri="{BB962C8B-B14F-4D97-AF65-F5344CB8AC3E}">
        <p14:creationId xmlns:p14="http://schemas.microsoft.com/office/powerpoint/2010/main" val="3578264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6" name="Rectangle 5">
            <a:extLst>
              <a:ext uri="{FF2B5EF4-FFF2-40B4-BE49-F238E27FC236}">
                <a16:creationId xmlns:a16="http://schemas.microsoft.com/office/drawing/2014/main" id="{58EEA405-5008-4DDB-9C05-854DDB5ED97E}"/>
              </a:ext>
            </a:extLst>
          </p:cNvPr>
          <p:cNvSpPr/>
          <p:nvPr/>
        </p:nvSpPr>
        <p:spPr>
          <a:xfrm>
            <a:off x="1024578" y="2018939"/>
            <a:ext cx="7213731" cy="3870290"/>
          </a:xfrm>
          <a:prstGeom prst="rect">
            <a:avLst/>
          </a:prstGeom>
        </p:spPr>
        <p:txBody>
          <a:bodyPr wrap="square">
            <a:spAutoFit/>
          </a:bodyPr>
          <a:lstStyle/>
          <a:p>
            <a:r>
              <a:rPr lang="en-GB" altLang="en-US" dirty="0">
                <a:latin typeface="Arial" panose="020B0604020202020204" pitchFamily="34" charset="0"/>
                <a:cs typeface="Arial" panose="020B0604020202020204" pitchFamily="34" charset="0"/>
              </a:rPr>
              <a:t>Once signed up, the employer will receive an accredited certificate in recognition of their commitment, as well as logos and promotional material that they can use on websites and ads.</a:t>
            </a:r>
          </a:p>
          <a:p>
            <a:pPr fontAlgn="auto">
              <a:spcBef>
                <a:spcPts val="605"/>
              </a:spcBef>
              <a:spcAft>
                <a:spcPts val="605"/>
              </a:spcAft>
            </a:pPr>
            <a:r>
              <a:rPr lang="en-GB" dirty="0">
                <a:latin typeface="Arial" panose="020B0604020202020204" pitchFamily="34" charset="0"/>
                <a:cs typeface="Arial" panose="020B0604020202020204" pitchFamily="34" charset="0"/>
              </a:rPr>
              <a:t>Employers also have access to the Disability Confident Website;</a:t>
            </a:r>
          </a:p>
          <a:p>
            <a:pPr fontAlgn="auto">
              <a:spcBef>
                <a:spcPts val="605"/>
              </a:spcBef>
              <a:spcAft>
                <a:spcPts val="605"/>
              </a:spcAft>
            </a:pPr>
            <a:r>
              <a:rPr lang="en-GB" dirty="0">
                <a:latin typeface="Arial" panose="020B0604020202020204" pitchFamily="34" charset="0"/>
                <a:cs typeface="Arial" panose="020B0604020202020204" pitchFamily="34" charset="0"/>
                <a:hlinkClick r:id="rId3"/>
              </a:rPr>
              <a:t>www.gov.uk/disability-confident/</a:t>
            </a:r>
            <a:endParaRPr lang="en-GB" dirty="0">
              <a:latin typeface="Arial" panose="020B0604020202020204" pitchFamily="34" charset="0"/>
              <a:cs typeface="Arial" panose="020B0604020202020204" pitchFamily="34" charset="0"/>
            </a:endParaRPr>
          </a:p>
          <a:p>
            <a:pPr fontAlgn="auto">
              <a:spcBef>
                <a:spcPts val="605"/>
              </a:spcBef>
              <a:spcAft>
                <a:spcPts val="605"/>
              </a:spcAft>
            </a:pPr>
            <a:r>
              <a:rPr lang="en-GB" dirty="0">
                <a:latin typeface="Arial" panose="020B0604020202020204" pitchFamily="34" charset="0"/>
                <a:cs typeface="Arial" panose="020B0604020202020204" pitchFamily="34" charset="0"/>
              </a:rPr>
              <a:t>Here they will find guidance on employing disabled people and people with health conditions and:</a:t>
            </a:r>
            <a:endParaRPr lang="en-GB" b="1" dirty="0">
              <a:latin typeface="Arial" panose="020B0604020202020204" pitchFamily="34" charset="0"/>
              <a:cs typeface="Arial" panose="020B0604020202020204" pitchFamily="34" charset="0"/>
            </a:endParaRPr>
          </a:p>
          <a:p>
            <a:pPr marL="172993" indent="-172993" fontAlgn="auto">
              <a:spcBef>
                <a:spcPts val="300"/>
              </a:spcBef>
              <a:spcAft>
                <a:spcPts val="300"/>
              </a:spcAft>
              <a:buFont typeface="Arial" panose="020B0604020202020204" pitchFamily="34" charset="0"/>
              <a:buChar char="•"/>
            </a:pPr>
            <a:r>
              <a:rPr lang="en-GB" dirty="0">
                <a:latin typeface="Arial" panose="020B0604020202020204" pitchFamily="34" charset="0"/>
                <a:cs typeface="Arial" panose="020B0604020202020204" pitchFamily="34" charset="0"/>
              </a:rPr>
              <a:t>Guidance &amp; Support</a:t>
            </a:r>
          </a:p>
          <a:p>
            <a:pPr marL="172993" indent="-172993" fontAlgn="auto">
              <a:spcBef>
                <a:spcPts val="300"/>
              </a:spcBef>
              <a:spcAft>
                <a:spcPts val="300"/>
              </a:spcAft>
              <a:buFont typeface="Arial" panose="020B0604020202020204" pitchFamily="34" charset="0"/>
              <a:buChar char="•"/>
            </a:pPr>
            <a:r>
              <a:rPr lang="en-GB" dirty="0">
                <a:latin typeface="Arial" panose="020B0604020202020204" pitchFamily="34" charset="0"/>
                <a:cs typeface="Arial" panose="020B0604020202020204" pitchFamily="34" charset="0"/>
              </a:rPr>
              <a:t>Webinars &amp; workshops</a:t>
            </a:r>
          </a:p>
          <a:p>
            <a:pPr marL="172993" indent="-172993" fontAlgn="auto">
              <a:spcBef>
                <a:spcPts val="300"/>
              </a:spcBef>
              <a:spcAft>
                <a:spcPts val="300"/>
              </a:spcAft>
              <a:buFont typeface="Arial" panose="020B0604020202020204" pitchFamily="34" charset="0"/>
              <a:buChar char="•"/>
            </a:pPr>
            <a:r>
              <a:rPr lang="en-GB" dirty="0">
                <a:latin typeface="Arial" panose="020B0604020202020204" pitchFamily="34" charset="0"/>
                <a:cs typeface="Arial" panose="020B0604020202020204" pitchFamily="34" charset="0"/>
              </a:rPr>
              <a:t>Information about potential funding</a:t>
            </a:r>
          </a:p>
          <a:p>
            <a:pPr marL="172993" indent="-172993" fontAlgn="auto">
              <a:spcBef>
                <a:spcPts val="300"/>
              </a:spcBef>
              <a:spcAft>
                <a:spcPts val="300"/>
              </a:spcAft>
              <a:buFont typeface="Arial" panose="020B0604020202020204" pitchFamily="34" charset="0"/>
              <a:buChar char="•"/>
            </a:pPr>
            <a:r>
              <a:rPr lang="en-GB" dirty="0">
                <a:latin typeface="Arial" panose="020B0604020202020204" pitchFamily="34" charset="0"/>
                <a:cs typeface="Arial" panose="020B0604020202020204" pitchFamily="34" charset="0"/>
              </a:rPr>
              <a:t>Peer support groups on social media platforms</a:t>
            </a:r>
          </a:p>
        </p:txBody>
      </p:sp>
      <p:cxnSp>
        <p:nvCxnSpPr>
          <p:cNvPr id="10" name="Straight Connector 9">
            <a:extLst>
              <a:ext uri="{FF2B5EF4-FFF2-40B4-BE49-F238E27FC236}">
                <a16:creationId xmlns:a16="http://schemas.microsoft.com/office/drawing/2014/main" id="{34D7AAF2-5526-4B98-B0CC-30F2D8E38A9B}"/>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2BD9302-B09E-4F7A-B22A-68FAE47CE9C7}"/>
              </a:ext>
            </a:extLst>
          </p:cNvPr>
          <p:cNvSpPr txBox="1"/>
          <p:nvPr/>
        </p:nvSpPr>
        <p:spPr>
          <a:xfrm>
            <a:off x="705836" y="584901"/>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Where to begin?</a:t>
            </a:r>
          </a:p>
        </p:txBody>
      </p:sp>
      <p:pic>
        <p:nvPicPr>
          <p:cNvPr id="9" name="Picture 8">
            <a:extLst>
              <a:ext uri="{FF2B5EF4-FFF2-40B4-BE49-F238E27FC236}">
                <a16:creationId xmlns:a16="http://schemas.microsoft.com/office/drawing/2014/main" id="{94C34751-DBBF-4033-AD77-004A9FE117AE}"/>
              </a:ext>
            </a:extLst>
          </p:cNvPr>
          <p:cNvPicPr>
            <a:picLocks noChangeAspect="1"/>
          </p:cNvPicPr>
          <p:nvPr/>
        </p:nvPicPr>
        <p:blipFill rotWithShape="1">
          <a:blip r:embed="rId4"/>
          <a:srcRect b="74045"/>
          <a:stretch/>
        </p:blipFill>
        <p:spPr>
          <a:xfrm>
            <a:off x="3539667" y="488905"/>
            <a:ext cx="1460188" cy="741313"/>
          </a:xfrm>
          <a:prstGeom prst="rect">
            <a:avLst/>
          </a:prstGeom>
        </p:spPr>
      </p:pic>
      <p:pic>
        <p:nvPicPr>
          <p:cNvPr id="11" name="Picture 10">
            <a:extLst>
              <a:ext uri="{FF2B5EF4-FFF2-40B4-BE49-F238E27FC236}">
                <a16:creationId xmlns:a16="http://schemas.microsoft.com/office/drawing/2014/main" id="{0FEB7553-3266-46BE-9C8D-939A7BD4D593}"/>
              </a:ext>
            </a:extLst>
          </p:cNvPr>
          <p:cNvPicPr>
            <a:picLocks noChangeAspect="1"/>
          </p:cNvPicPr>
          <p:nvPr/>
        </p:nvPicPr>
        <p:blipFill>
          <a:blip r:embed="rId5"/>
          <a:stretch>
            <a:fillRect/>
          </a:stretch>
        </p:blipFill>
        <p:spPr>
          <a:xfrm>
            <a:off x="8337996" y="1646993"/>
            <a:ext cx="3270529" cy="4796234"/>
          </a:xfrm>
          <a:prstGeom prst="rect">
            <a:avLst/>
          </a:prstGeom>
        </p:spPr>
      </p:pic>
    </p:spTree>
    <p:extLst>
      <p:ext uri="{BB962C8B-B14F-4D97-AF65-F5344CB8AC3E}">
        <p14:creationId xmlns:p14="http://schemas.microsoft.com/office/powerpoint/2010/main" val="3511486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sp>
        <p:nvSpPr>
          <p:cNvPr id="6" name="Rectangle 5">
            <a:extLst>
              <a:ext uri="{FF2B5EF4-FFF2-40B4-BE49-F238E27FC236}">
                <a16:creationId xmlns:a16="http://schemas.microsoft.com/office/drawing/2014/main" id="{58EEA405-5008-4DDB-9C05-854DDB5ED97E}"/>
              </a:ext>
            </a:extLst>
          </p:cNvPr>
          <p:cNvSpPr/>
          <p:nvPr/>
        </p:nvSpPr>
        <p:spPr>
          <a:xfrm>
            <a:off x="981035" y="1687228"/>
            <a:ext cx="10958416" cy="4585871"/>
          </a:xfrm>
          <a:prstGeom prst="rect">
            <a:avLst/>
          </a:prstGeom>
        </p:spPr>
        <p:txBody>
          <a:bodyPr wrap="square">
            <a:spAutoFit/>
          </a:bodyPr>
          <a:lstStyle/>
          <a:p>
            <a:r>
              <a:rPr lang="en-GB" sz="1600" dirty="0">
                <a:latin typeface="Arial" panose="020B0604020202020204" pitchFamily="34" charset="0"/>
                <a:cs typeface="Arial" panose="020B0604020202020204" pitchFamily="34" charset="0"/>
              </a:rPr>
              <a:t>Your work with our pool of employers is </a:t>
            </a:r>
            <a:r>
              <a:rPr lang="en-GB" sz="1600" b="1" dirty="0">
                <a:solidFill>
                  <a:srgbClr val="B90166"/>
                </a:solidFill>
                <a:latin typeface="Arial" panose="020B0604020202020204" pitchFamily="34" charset="0"/>
                <a:cs typeface="Arial" panose="020B0604020202020204" pitchFamily="34" charset="0"/>
              </a:rPr>
              <a:t>vital </a:t>
            </a:r>
            <a:r>
              <a:rPr lang="en-GB" sz="1600" dirty="0">
                <a:latin typeface="Arial" panose="020B0604020202020204" pitchFamily="34" charset="0"/>
                <a:cs typeface="Arial" panose="020B0604020202020204" pitchFamily="34" charset="0"/>
              </a:rPr>
              <a:t>to the success of the disability </a:t>
            </a:r>
          </a:p>
          <a:p>
            <a:r>
              <a:rPr lang="en-GB" sz="1600" dirty="0">
                <a:latin typeface="Arial" panose="020B0604020202020204" pitchFamily="34" charset="0"/>
                <a:cs typeface="Arial" panose="020B0604020202020204" pitchFamily="34" charset="0"/>
              </a:rPr>
              <a:t>confident scheme.  As you’ve seen we are off to an amazing start with </a:t>
            </a:r>
          </a:p>
          <a:p>
            <a:r>
              <a:rPr lang="en-GB" sz="1600" dirty="0">
                <a:latin typeface="Arial" panose="020B0604020202020204" pitchFamily="34" charset="0"/>
                <a:cs typeface="Arial" panose="020B0604020202020204" pitchFamily="34" charset="0"/>
              </a:rPr>
              <a:t>some big names already signed up including </a:t>
            </a:r>
          </a:p>
          <a:p>
            <a:r>
              <a:rPr lang="en-GB" sz="1600" dirty="0">
                <a:latin typeface="Arial" panose="020B0604020202020204" pitchFamily="34" charset="0"/>
                <a:cs typeface="Arial" panose="020B0604020202020204" pitchFamily="34" charset="0"/>
              </a:rPr>
              <a:t>some local ones;</a:t>
            </a: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pPr algn="r"/>
            <a:endParaRPr lang="en-GB" sz="1600" dirty="0">
              <a:latin typeface="Arial" panose="020B0604020202020204" pitchFamily="34" charset="0"/>
              <a:cs typeface="Arial" panose="020B0604020202020204" pitchFamily="34" charset="0"/>
            </a:endParaRPr>
          </a:p>
          <a:p>
            <a:pPr algn="r"/>
            <a:r>
              <a:rPr lang="en-GB" sz="1600" dirty="0">
                <a:latin typeface="Arial" panose="020B0604020202020204" pitchFamily="34" charset="0"/>
                <a:cs typeface="Arial" panose="020B0604020202020204" pitchFamily="34" charset="0"/>
              </a:rPr>
              <a:t>We now need you to become confident in talking about the scheme with all the employers you interact with daily.  </a:t>
            </a:r>
          </a:p>
          <a:p>
            <a:pPr algn="r"/>
            <a:endParaRPr lang="en-GB" sz="1600" dirty="0">
              <a:latin typeface="Arial" panose="020B0604020202020204" pitchFamily="34" charset="0"/>
              <a:cs typeface="Arial" panose="020B0604020202020204" pitchFamily="34" charset="0"/>
            </a:endParaRPr>
          </a:p>
          <a:p>
            <a:pPr algn="r"/>
            <a:r>
              <a:rPr lang="en-GB" sz="1600" dirty="0">
                <a:latin typeface="Arial" panose="020B0604020202020204" pitchFamily="34" charset="0"/>
                <a:cs typeface="Arial" panose="020B0604020202020204" pitchFamily="34" charset="0"/>
              </a:rPr>
              <a:t>We’ve targeted ourselves on getting </a:t>
            </a:r>
            <a:r>
              <a:rPr lang="en-GB" sz="1600" b="1" dirty="0">
                <a:solidFill>
                  <a:srgbClr val="5C3896"/>
                </a:solidFill>
                <a:latin typeface="Arial" panose="020B0604020202020204" pitchFamily="34" charset="0"/>
                <a:cs typeface="Arial" panose="020B0604020202020204" pitchFamily="34" charset="0"/>
              </a:rPr>
              <a:t>one million </a:t>
            </a:r>
            <a:r>
              <a:rPr lang="en-GB" sz="1600" dirty="0">
                <a:latin typeface="Arial" panose="020B0604020202020204" pitchFamily="34" charset="0"/>
                <a:cs typeface="Arial" panose="020B0604020202020204" pitchFamily="34" charset="0"/>
              </a:rPr>
              <a:t>more disabled people into work by 2027.  We know we can achieve it.  </a:t>
            </a:r>
          </a:p>
          <a:p>
            <a:pPr algn="r"/>
            <a:endParaRPr lang="en-GB" sz="1600" dirty="0">
              <a:solidFill>
                <a:srgbClr val="B90166"/>
              </a:solidFill>
              <a:latin typeface="Arial" panose="020B0604020202020204" pitchFamily="34" charset="0"/>
              <a:cs typeface="Arial" panose="020B0604020202020204" pitchFamily="34" charset="0"/>
            </a:endParaRPr>
          </a:p>
          <a:p>
            <a:pPr algn="r"/>
            <a:r>
              <a:rPr lang="en-GB" sz="2000" dirty="0">
                <a:solidFill>
                  <a:srgbClr val="B90166"/>
                </a:solidFill>
                <a:latin typeface="Arial" panose="020B0604020202020204" pitchFamily="34" charset="0"/>
                <a:cs typeface="Arial" panose="020B0604020202020204" pitchFamily="34" charset="0"/>
              </a:rPr>
              <a:t>Will</a:t>
            </a:r>
            <a:r>
              <a:rPr lang="en-GB" sz="2000" dirty="0">
                <a:latin typeface="Arial" panose="020B0604020202020204" pitchFamily="34" charset="0"/>
                <a:cs typeface="Arial" panose="020B0604020202020204" pitchFamily="34" charset="0"/>
              </a:rPr>
              <a:t> </a:t>
            </a:r>
            <a:r>
              <a:rPr lang="en-GB" sz="2000" dirty="0">
                <a:solidFill>
                  <a:srgbClr val="5C3896"/>
                </a:solidFill>
                <a:latin typeface="Arial" panose="020B0604020202020204" pitchFamily="34" charset="0"/>
                <a:cs typeface="Arial" panose="020B0604020202020204" pitchFamily="34" charset="0"/>
              </a:rPr>
              <a:t>you</a:t>
            </a:r>
            <a:r>
              <a:rPr lang="en-GB" sz="2000" dirty="0">
                <a:latin typeface="Arial" panose="020B0604020202020204" pitchFamily="34" charset="0"/>
                <a:cs typeface="Arial" panose="020B0604020202020204" pitchFamily="34" charset="0"/>
              </a:rPr>
              <a:t> help </a:t>
            </a:r>
            <a:r>
              <a:rPr lang="en-GB" sz="2000" dirty="0">
                <a:solidFill>
                  <a:srgbClr val="033F78"/>
                </a:solidFill>
                <a:latin typeface="Arial" panose="020B0604020202020204" pitchFamily="34" charset="0"/>
                <a:cs typeface="Arial" panose="020B0604020202020204" pitchFamily="34" charset="0"/>
              </a:rPr>
              <a:t>drive</a:t>
            </a:r>
            <a:r>
              <a:rPr lang="en-GB" sz="2000" dirty="0">
                <a:latin typeface="Arial" panose="020B0604020202020204" pitchFamily="34" charset="0"/>
                <a:cs typeface="Arial" panose="020B0604020202020204" pitchFamily="34" charset="0"/>
              </a:rPr>
              <a:t> </a:t>
            </a:r>
            <a:r>
              <a:rPr lang="en-GB" sz="2000" dirty="0">
                <a:solidFill>
                  <a:srgbClr val="447C1F"/>
                </a:solidFill>
                <a:latin typeface="Arial" panose="020B0604020202020204" pitchFamily="34" charset="0"/>
                <a:cs typeface="Arial" panose="020B0604020202020204" pitchFamily="34" charset="0"/>
              </a:rPr>
              <a:t>change?</a:t>
            </a:r>
            <a:endParaRPr lang="en-GB" sz="1600" dirty="0">
              <a:solidFill>
                <a:srgbClr val="447C1F"/>
              </a:solidFill>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34D7AAF2-5526-4B98-B0CC-30F2D8E38A9B}"/>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2BD9302-B09E-4F7A-B22A-68FAE47CE9C7}"/>
              </a:ext>
            </a:extLst>
          </p:cNvPr>
          <p:cNvSpPr txBox="1"/>
          <p:nvPr/>
        </p:nvSpPr>
        <p:spPr>
          <a:xfrm>
            <a:off x="705836" y="584901"/>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How can you help?</a:t>
            </a:r>
          </a:p>
        </p:txBody>
      </p:sp>
      <p:pic>
        <p:nvPicPr>
          <p:cNvPr id="2050" name="Picture 2" descr="Blackpool and The Fylde College - Northern Automotive Alliance ...">
            <a:extLst>
              <a:ext uri="{FF2B5EF4-FFF2-40B4-BE49-F238E27FC236}">
                <a16:creationId xmlns:a16="http://schemas.microsoft.com/office/drawing/2014/main" id="{E1FE203D-490F-468F-9326-33CD460A3F24}"/>
              </a:ext>
            </a:extLst>
          </p:cNvPr>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9416383" y="2907410"/>
            <a:ext cx="1781015" cy="9496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SH - Blackpool - Home | Facebook">
            <a:extLst>
              <a:ext uri="{FF2B5EF4-FFF2-40B4-BE49-F238E27FC236}">
                <a16:creationId xmlns:a16="http://schemas.microsoft.com/office/drawing/2014/main" id="{77EA6733-4A1C-4CA6-8C1A-C7172991A7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6890" y="1687227"/>
            <a:ext cx="962104" cy="9621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oral Island Blackpool">
            <a:extLst>
              <a:ext uri="{FF2B5EF4-FFF2-40B4-BE49-F238E27FC236}">
                <a16:creationId xmlns:a16="http://schemas.microsoft.com/office/drawing/2014/main" id="{421E4B83-F17C-476B-BA03-E81E7CB4AA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082" y="3339681"/>
            <a:ext cx="1986346" cy="86554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97DFB462-BE2B-42A3-ABEC-77C8415F99E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01245" y="2612631"/>
            <a:ext cx="1141142" cy="86441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andcastle Waterpark in Blackpool, Blackpool | Sand castle, Toys ...">
            <a:extLst>
              <a:ext uri="{FF2B5EF4-FFF2-40B4-BE49-F238E27FC236}">
                <a16:creationId xmlns:a16="http://schemas.microsoft.com/office/drawing/2014/main" id="{598B0FBC-9EA9-48E8-B0A0-33CBBF69C5C6}"/>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10560" y="2228121"/>
            <a:ext cx="1507193" cy="139662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Blackpool Council">
            <a:extLst>
              <a:ext uri="{FF2B5EF4-FFF2-40B4-BE49-F238E27FC236}">
                <a16:creationId xmlns:a16="http://schemas.microsoft.com/office/drawing/2014/main" id="{17E0550C-C267-49CA-AFB9-348D584BF113}"/>
              </a:ext>
            </a:extLst>
          </p:cNvPr>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t="19921" b="19448"/>
          <a:stretch/>
        </p:blipFill>
        <p:spPr bwMode="auto">
          <a:xfrm>
            <a:off x="2880414" y="3772455"/>
            <a:ext cx="2968841" cy="940527"/>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Believe - The Cher Songbook at Grand Theatre Blackpool | MRC Presents">
            <a:extLst>
              <a:ext uri="{FF2B5EF4-FFF2-40B4-BE49-F238E27FC236}">
                <a16:creationId xmlns:a16="http://schemas.microsoft.com/office/drawing/2014/main" id="{B091F530-32D9-4865-871B-AE8B8E44C4FE}"/>
              </a:ext>
            </a:extLst>
          </p:cNvPr>
          <p:cNvPicPr>
            <a:picLocks noChangeAspect="1" noChangeArrowheads="1"/>
          </p:cNvPicPr>
          <p:nvPr/>
        </p:nvPicPr>
        <p:blipFill>
          <a:blip r:embed="rId9" cstate="print">
            <a:clrChange>
              <a:clrFrom>
                <a:srgbClr val="FCFDFF"/>
              </a:clrFrom>
              <a:clrTo>
                <a:srgbClr val="FCFDFF">
                  <a:alpha val="0"/>
                </a:srgbClr>
              </a:clrTo>
            </a:clrChange>
            <a:extLst>
              <a:ext uri="{28A0092B-C50C-407E-A947-70E740481C1C}">
                <a14:useLocalDpi xmlns:a14="http://schemas.microsoft.com/office/drawing/2010/main" val="0"/>
              </a:ext>
            </a:extLst>
          </a:blip>
          <a:srcRect/>
          <a:stretch>
            <a:fillRect/>
          </a:stretch>
        </p:blipFill>
        <p:spPr bwMode="auto">
          <a:xfrm>
            <a:off x="5969766" y="3833066"/>
            <a:ext cx="1602377" cy="643455"/>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Club Confirms Amount Raised From Ticket Sales For Trinity Hospice ...">
            <a:extLst>
              <a:ext uri="{FF2B5EF4-FFF2-40B4-BE49-F238E27FC236}">
                <a16:creationId xmlns:a16="http://schemas.microsoft.com/office/drawing/2014/main" id="{CD9313BE-8EC3-430C-97B2-A504E1F7C566}"/>
              </a:ext>
            </a:extLst>
          </p:cNvPr>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83948" y="2511075"/>
            <a:ext cx="1912016" cy="1075509"/>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descr="Media tool kit – Sainsbury's">
            <a:extLst>
              <a:ext uri="{FF2B5EF4-FFF2-40B4-BE49-F238E27FC236}">
                <a16:creationId xmlns:a16="http://schemas.microsoft.com/office/drawing/2014/main" id="{81630341-F362-4C5B-9ADD-73890B105DE2}"/>
              </a:ext>
            </a:extLst>
          </p:cNvPr>
          <p:cNvPicPr>
            <a:picLocks noChangeAspect="1" noChangeArrowheads="1"/>
          </p:cNvPicPr>
          <p:nvPr/>
        </p:nvPicPr>
        <p:blipFill rotWithShape="1">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t="34533" b="35216"/>
          <a:stretch/>
        </p:blipFill>
        <p:spPr bwMode="auto">
          <a:xfrm>
            <a:off x="8842159" y="3920317"/>
            <a:ext cx="1949601" cy="559904"/>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descr="Lloyds Banking Group guarantees £25.5m donation to its charitable ...">
            <a:extLst>
              <a:ext uri="{FF2B5EF4-FFF2-40B4-BE49-F238E27FC236}">
                <a16:creationId xmlns:a16="http://schemas.microsoft.com/office/drawing/2014/main" id="{A61A022F-CD2F-4A06-BC83-1860A034BD36}"/>
              </a:ext>
            </a:extLst>
          </p:cNvPr>
          <p:cNvPicPr>
            <a:picLocks noChangeAspect="1" noChangeArrowheads="1"/>
          </p:cNvPicPr>
          <p:nvPr/>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13200" t="18913" r="13961" b="17623"/>
          <a:stretch/>
        </p:blipFill>
        <p:spPr bwMode="auto">
          <a:xfrm>
            <a:off x="7572143" y="2844673"/>
            <a:ext cx="1761118" cy="884234"/>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93032BA2-9BA4-49AA-A626-93FFC3D8020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240179" y="1687227"/>
            <a:ext cx="1203960" cy="473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881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63E63-6AA8-46FC-93DD-F856897FB49C}"/>
              </a:ext>
            </a:extLst>
          </p:cNvPr>
          <p:cNvPicPr>
            <a:picLocks noChangeAspect="1"/>
          </p:cNvPicPr>
          <p:nvPr/>
        </p:nvPicPr>
        <p:blipFill rotWithShape="1">
          <a:blip r:embed="rId2">
            <a:clrChange>
              <a:clrFrom>
                <a:srgbClr val="F4F5F5"/>
              </a:clrFrom>
              <a:clrTo>
                <a:srgbClr val="F4F5F5">
                  <a:alpha val="0"/>
                </a:srgbClr>
              </a:clrTo>
            </a:clrChange>
          </a:blip>
          <a:srcRect l="43543" t="72446" r="40947" b="16764"/>
          <a:stretch/>
        </p:blipFill>
        <p:spPr>
          <a:xfrm>
            <a:off x="8842159" y="219039"/>
            <a:ext cx="2996841" cy="1172775"/>
          </a:xfrm>
          <a:prstGeom prst="rect">
            <a:avLst/>
          </a:prstGeom>
        </p:spPr>
      </p:pic>
      <p:cxnSp>
        <p:nvCxnSpPr>
          <p:cNvPr id="10" name="Straight Connector 9">
            <a:extLst>
              <a:ext uri="{FF2B5EF4-FFF2-40B4-BE49-F238E27FC236}">
                <a16:creationId xmlns:a16="http://schemas.microsoft.com/office/drawing/2014/main" id="{34D7AAF2-5526-4B98-B0CC-30F2D8E38A9B}"/>
              </a:ext>
            </a:extLst>
          </p:cNvPr>
          <p:cNvCxnSpPr/>
          <p:nvPr/>
        </p:nvCxnSpPr>
        <p:spPr>
          <a:xfrm flipH="1">
            <a:off x="322217" y="1391814"/>
            <a:ext cx="11617234" cy="0"/>
          </a:xfrm>
          <a:prstGeom prst="line">
            <a:avLst/>
          </a:prstGeom>
          <a:ln w="19050">
            <a:solidFill>
              <a:srgbClr val="5C3896"/>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2BD9302-B09E-4F7A-B22A-68FAE47CE9C7}"/>
              </a:ext>
            </a:extLst>
          </p:cNvPr>
          <p:cNvSpPr txBox="1"/>
          <p:nvPr/>
        </p:nvSpPr>
        <p:spPr>
          <a:xfrm>
            <a:off x="705836" y="584901"/>
            <a:ext cx="3563925" cy="461665"/>
          </a:xfrm>
          <a:prstGeom prst="rect">
            <a:avLst/>
          </a:prstGeom>
          <a:noFill/>
        </p:spPr>
        <p:txBody>
          <a:bodyPr wrap="square" rtlCol="0">
            <a:spAutoFit/>
          </a:bodyPr>
          <a:lstStyle/>
          <a:p>
            <a:r>
              <a:rPr lang="en-GB" sz="2400" b="1" dirty="0">
                <a:solidFill>
                  <a:srgbClr val="5C3896"/>
                </a:solidFill>
                <a:latin typeface="Arial Nova" panose="020B0504020202020204" pitchFamily="34" charset="0"/>
              </a:rPr>
              <a:t>Will you help?</a:t>
            </a:r>
          </a:p>
        </p:txBody>
      </p:sp>
      <p:sp>
        <p:nvSpPr>
          <p:cNvPr id="2" name="TextBox 1">
            <a:extLst>
              <a:ext uri="{FF2B5EF4-FFF2-40B4-BE49-F238E27FC236}">
                <a16:creationId xmlns:a16="http://schemas.microsoft.com/office/drawing/2014/main" id="{31FB932E-10EC-4DD7-B411-094D1940FBA5}"/>
              </a:ext>
            </a:extLst>
          </p:cNvPr>
          <p:cNvSpPr txBox="1"/>
          <p:nvPr/>
        </p:nvSpPr>
        <p:spPr>
          <a:xfrm>
            <a:off x="2264229" y="2412274"/>
            <a:ext cx="1654628" cy="369332"/>
          </a:xfrm>
          <a:prstGeom prst="rect">
            <a:avLst/>
          </a:prstGeom>
          <a:noFill/>
        </p:spPr>
        <p:txBody>
          <a:bodyPr wrap="square" rtlCol="0">
            <a:spAutoFit/>
          </a:bodyPr>
          <a:lstStyle/>
          <a:p>
            <a:r>
              <a:rPr lang="en-GB" b="1" dirty="0">
                <a:solidFill>
                  <a:srgbClr val="447C1F"/>
                </a:solidFill>
                <a:latin typeface="Arial" panose="020B0604020202020204" pitchFamily="34" charset="0"/>
                <a:cs typeface="Arial" panose="020B0604020202020204" pitchFamily="34" charset="0"/>
              </a:rPr>
              <a:t>Selling skills</a:t>
            </a:r>
          </a:p>
        </p:txBody>
      </p:sp>
      <p:sp>
        <p:nvSpPr>
          <p:cNvPr id="18" name="TextBox 17">
            <a:extLst>
              <a:ext uri="{FF2B5EF4-FFF2-40B4-BE49-F238E27FC236}">
                <a16:creationId xmlns:a16="http://schemas.microsoft.com/office/drawing/2014/main" id="{9AA07CC2-345D-4975-BA32-80EDC4B00E75}"/>
              </a:ext>
            </a:extLst>
          </p:cNvPr>
          <p:cNvSpPr txBox="1"/>
          <p:nvPr/>
        </p:nvSpPr>
        <p:spPr>
          <a:xfrm>
            <a:off x="3644536" y="3739329"/>
            <a:ext cx="2451463" cy="369332"/>
          </a:xfrm>
          <a:prstGeom prst="rect">
            <a:avLst/>
          </a:prstGeom>
          <a:noFill/>
        </p:spPr>
        <p:txBody>
          <a:bodyPr wrap="square" rtlCol="0">
            <a:spAutoFit/>
          </a:bodyPr>
          <a:lstStyle/>
          <a:p>
            <a:r>
              <a:rPr lang="en-GB" b="1" dirty="0">
                <a:solidFill>
                  <a:srgbClr val="B90166"/>
                </a:solidFill>
                <a:latin typeface="Arial" panose="020B0604020202020204" pitchFamily="34" charset="0"/>
                <a:cs typeface="Arial" panose="020B0604020202020204" pitchFamily="34" charset="0"/>
              </a:rPr>
              <a:t>Belief in the scheme</a:t>
            </a:r>
          </a:p>
        </p:txBody>
      </p:sp>
      <p:sp>
        <p:nvSpPr>
          <p:cNvPr id="19" name="TextBox 18">
            <a:extLst>
              <a:ext uri="{FF2B5EF4-FFF2-40B4-BE49-F238E27FC236}">
                <a16:creationId xmlns:a16="http://schemas.microsoft.com/office/drawing/2014/main" id="{A74F2392-9462-4421-A4B9-67B8D26657A9}"/>
              </a:ext>
            </a:extLst>
          </p:cNvPr>
          <p:cNvSpPr txBox="1"/>
          <p:nvPr/>
        </p:nvSpPr>
        <p:spPr>
          <a:xfrm>
            <a:off x="6570616" y="4985657"/>
            <a:ext cx="2024743" cy="369332"/>
          </a:xfrm>
          <a:prstGeom prst="rect">
            <a:avLst/>
          </a:prstGeom>
          <a:noFill/>
        </p:spPr>
        <p:txBody>
          <a:bodyPr wrap="square" rtlCol="0">
            <a:spAutoFit/>
          </a:bodyPr>
          <a:lstStyle/>
          <a:p>
            <a:r>
              <a:rPr lang="en-GB" b="1" dirty="0">
                <a:solidFill>
                  <a:srgbClr val="5C3896"/>
                </a:solidFill>
                <a:latin typeface="Arial" panose="020B0604020202020204" pitchFamily="34" charset="0"/>
                <a:cs typeface="Arial" panose="020B0604020202020204" pitchFamily="34" charset="0"/>
              </a:rPr>
              <a:t>Friends &amp; family</a:t>
            </a:r>
          </a:p>
        </p:txBody>
      </p:sp>
      <p:sp>
        <p:nvSpPr>
          <p:cNvPr id="20" name="TextBox 19">
            <a:extLst>
              <a:ext uri="{FF2B5EF4-FFF2-40B4-BE49-F238E27FC236}">
                <a16:creationId xmlns:a16="http://schemas.microsoft.com/office/drawing/2014/main" id="{6D3C2ECA-96C8-4F75-B9AA-12DAE236F0AB}"/>
              </a:ext>
            </a:extLst>
          </p:cNvPr>
          <p:cNvSpPr txBox="1"/>
          <p:nvPr/>
        </p:nvSpPr>
        <p:spPr>
          <a:xfrm>
            <a:off x="1989908" y="5066384"/>
            <a:ext cx="2451463" cy="369332"/>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Real life examples</a:t>
            </a:r>
          </a:p>
        </p:txBody>
      </p:sp>
      <p:sp>
        <p:nvSpPr>
          <p:cNvPr id="21" name="TextBox 20">
            <a:extLst>
              <a:ext uri="{FF2B5EF4-FFF2-40B4-BE49-F238E27FC236}">
                <a16:creationId xmlns:a16="http://schemas.microsoft.com/office/drawing/2014/main" id="{AD5DF363-04D6-4EDC-B5DC-0FED3792A356}"/>
              </a:ext>
            </a:extLst>
          </p:cNvPr>
          <p:cNvSpPr txBox="1"/>
          <p:nvPr/>
        </p:nvSpPr>
        <p:spPr>
          <a:xfrm>
            <a:off x="6570615" y="2596940"/>
            <a:ext cx="2834642" cy="369332"/>
          </a:xfrm>
          <a:prstGeom prst="rect">
            <a:avLst/>
          </a:prstGeom>
          <a:noFill/>
        </p:spPr>
        <p:txBody>
          <a:bodyPr wrap="square" rtlCol="0">
            <a:spAutoFit/>
          </a:bodyPr>
          <a:lstStyle/>
          <a:p>
            <a:r>
              <a:rPr lang="en-GB" b="1" dirty="0">
                <a:solidFill>
                  <a:srgbClr val="033F78"/>
                </a:solidFill>
                <a:latin typeface="Arial" panose="020B0604020202020204" pitchFamily="34" charset="0"/>
                <a:cs typeface="Arial" panose="020B0604020202020204" pitchFamily="34" charset="0"/>
              </a:rPr>
              <a:t>Support for customers</a:t>
            </a:r>
          </a:p>
        </p:txBody>
      </p:sp>
    </p:spTree>
    <p:extLst>
      <p:ext uri="{BB962C8B-B14F-4D97-AF65-F5344CB8AC3E}">
        <p14:creationId xmlns:p14="http://schemas.microsoft.com/office/powerpoint/2010/main" val="1433030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83184FD-D804-44CD-B0FF-E01DD45468C6}"/>
              </a:ext>
            </a:extLst>
          </p:cNvPr>
          <p:cNvSpPr txBox="1"/>
          <p:nvPr/>
        </p:nvSpPr>
        <p:spPr>
          <a:xfrm>
            <a:off x="3572690" y="4763588"/>
            <a:ext cx="5327469" cy="1200329"/>
          </a:xfrm>
          <a:prstGeom prst="rect">
            <a:avLst/>
          </a:prstGeom>
          <a:noFill/>
        </p:spPr>
        <p:txBody>
          <a:bodyPr wrap="square" rtlCol="0">
            <a:spAutoFit/>
          </a:bodyPr>
          <a:lstStyle/>
          <a:p>
            <a:pPr algn="ctr"/>
            <a:r>
              <a:rPr lang="en-GB" sz="3600" b="1" dirty="0">
                <a:solidFill>
                  <a:srgbClr val="B90166"/>
                </a:solidFill>
                <a:latin typeface="Arial" panose="020B0604020202020204" pitchFamily="34" charset="0"/>
                <a:cs typeface="Arial" panose="020B0604020202020204" pitchFamily="34" charset="0"/>
              </a:rPr>
              <a:t>Will</a:t>
            </a:r>
            <a:r>
              <a:rPr lang="en-GB" sz="3600" b="1" dirty="0">
                <a:latin typeface="Arial" panose="020B0604020202020204" pitchFamily="34" charset="0"/>
                <a:cs typeface="Arial" panose="020B0604020202020204" pitchFamily="34" charset="0"/>
              </a:rPr>
              <a:t> </a:t>
            </a:r>
            <a:r>
              <a:rPr lang="en-GB" sz="3600" b="1" dirty="0">
                <a:solidFill>
                  <a:srgbClr val="5C3896"/>
                </a:solidFill>
                <a:latin typeface="Arial" panose="020B0604020202020204" pitchFamily="34" charset="0"/>
                <a:cs typeface="Arial" panose="020B0604020202020204" pitchFamily="34" charset="0"/>
              </a:rPr>
              <a:t>you </a:t>
            </a:r>
            <a:r>
              <a:rPr lang="en-GB" sz="3600" b="1" dirty="0">
                <a:latin typeface="Arial" panose="020B0604020202020204" pitchFamily="34" charset="0"/>
                <a:cs typeface="Arial" panose="020B0604020202020204" pitchFamily="34" charset="0"/>
              </a:rPr>
              <a:t>help </a:t>
            </a:r>
            <a:r>
              <a:rPr lang="en-GB" sz="3600" b="1" dirty="0">
                <a:solidFill>
                  <a:srgbClr val="033F78"/>
                </a:solidFill>
                <a:latin typeface="Arial" panose="020B0604020202020204" pitchFamily="34" charset="0"/>
                <a:cs typeface="Arial" panose="020B0604020202020204" pitchFamily="34" charset="0"/>
              </a:rPr>
              <a:t>drive</a:t>
            </a:r>
            <a:r>
              <a:rPr lang="en-GB" sz="3600" b="1" dirty="0">
                <a:latin typeface="Arial" panose="020B0604020202020204" pitchFamily="34" charset="0"/>
                <a:cs typeface="Arial" panose="020B0604020202020204" pitchFamily="34" charset="0"/>
              </a:rPr>
              <a:t> </a:t>
            </a:r>
            <a:r>
              <a:rPr lang="en-GB" sz="3600" b="1" dirty="0">
                <a:solidFill>
                  <a:srgbClr val="447C1F"/>
                </a:solidFill>
                <a:latin typeface="Arial" panose="020B0604020202020204" pitchFamily="34" charset="0"/>
                <a:cs typeface="Arial" panose="020B0604020202020204" pitchFamily="34" charset="0"/>
              </a:rPr>
              <a:t>change?</a:t>
            </a:r>
          </a:p>
        </p:txBody>
      </p:sp>
      <p:pic>
        <p:nvPicPr>
          <p:cNvPr id="13" name="Picture 12">
            <a:extLst>
              <a:ext uri="{FF2B5EF4-FFF2-40B4-BE49-F238E27FC236}">
                <a16:creationId xmlns:a16="http://schemas.microsoft.com/office/drawing/2014/main" id="{CC10D543-06E4-4745-BF08-E9B02F08DFCE}"/>
              </a:ext>
            </a:extLst>
          </p:cNvPr>
          <p:cNvPicPr>
            <a:picLocks noChangeAspect="1"/>
          </p:cNvPicPr>
          <p:nvPr/>
        </p:nvPicPr>
        <p:blipFill rotWithShape="1">
          <a:blip r:embed="rId2"/>
          <a:srcRect l="2970" t="39777" r="65110" b="44409"/>
          <a:stretch/>
        </p:blipFill>
        <p:spPr>
          <a:xfrm>
            <a:off x="4672148" y="1567543"/>
            <a:ext cx="2847704" cy="2759736"/>
          </a:xfrm>
          <a:prstGeom prst="rect">
            <a:avLst/>
          </a:prstGeom>
        </p:spPr>
      </p:pic>
    </p:spTree>
    <p:extLst>
      <p:ext uri="{BB962C8B-B14F-4D97-AF65-F5344CB8AC3E}">
        <p14:creationId xmlns:p14="http://schemas.microsoft.com/office/powerpoint/2010/main" val="1517842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TotalTime>
  <Words>1017</Words>
  <Application>Microsoft Office PowerPoint</Application>
  <PresentationFormat>Widescreen</PresentationFormat>
  <Paragraphs>119</Paragraphs>
  <Slides>23</Slides>
  <Notes>0</Notes>
  <HiddenSlides>0</HiddenSlides>
  <MMClips>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Arial Nova</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DWP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Moore Wendy DWP WORK AND HEALTH SERVICES</dc:creator>
  <cp:lastModifiedBy>Dane Pinder-Moore</cp:lastModifiedBy>
  <cp:revision>27</cp:revision>
  <dcterms:created xsi:type="dcterms:W3CDTF">2020-06-24T14:20:56Z</dcterms:created>
  <dcterms:modified xsi:type="dcterms:W3CDTF">2020-06-25T13:40:59Z</dcterms:modified>
</cp:coreProperties>
</file>